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8"/>
  </p:notesMasterIdLst>
  <p:sldIdLst>
    <p:sldId id="256" r:id="rId2"/>
    <p:sldId id="264" r:id="rId3"/>
    <p:sldId id="265" r:id="rId4"/>
    <p:sldId id="263" r:id="rId5"/>
    <p:sldId id="266" r:id="rId6"/>
    <p:sldId id="267" r:id="rId7"/>
    <p:sldId id="268" r:id="rId8"/>
    <p:sldId id="269" r:id="rId9"/>
    <p:sldId id="270" r:id="rId10"/>
    <p:sldId id="313" r:id="rId11"/>
    <p:sldId id="318" r:id="rId12"/>
    <p:sldId id="309" r:id="rId13"/>
    <p:sldId id="257" r:id="rId14"/>
    <p:sldId id="258" r:id="rId15"/>
    <p:sldId id="259" r:id="rId16"/>
    <p:sldId id="260" r:id="rId17"/>
    <p:sldId id="261" r:id="rId18"/>
    <p:sldId id="262" r:id="rId19"/>
    <p:sldId id="316" r:id="rId20"/>
    <p:sldId id="314" r:id="rId21"/>
    <p:sldId id="315" r:id="rId22"/>
    <p:sldId id="317" r:id="rId23"/>
    <p:sldId id="319" r:id="rId24"/>
    <p:sldId id="321" r:id="rId25"/>
    <p:sldId id="312" r:id="rId26"/>
    <p:sldId id="274" r:id="rId27"/>
    <p:sldId id="273" r:id="rId28"/>
    <p:sldId id="276" r:id="rId29"/>
    <p:sldId id="279" r:id="rId30"/>
    <p:sldId id="280" r:id="rId31"/>
    <p:sldId id="281" r:id="rId32"/>
    <p:sldId id="282" r:id="rId33"/>
    <p:sldId id="275" r:id="rId34"/>
    <p:sldId id="283" r:id="rId35"/>
    <p:sldId id="284" r:id="rId36"/>
    <p:sldId id="287" r:id="rId37"/>
    <p:sldId id="288" r:id="rId38"/>
    <p:sldId id="290" r:id="rId39"/>
    <p:sldId id="291" r:id="rId40"/>
    <p:sldId id="293" r:id="rId41"/>
    <p:sldId id="294" r:id="rId42"/>
    <p:sldId id="295" r:id="rId43"/>
    <p:sldId id="296" r:id="rId44"/>
    <p:sldId id="322" r:id="rId45"/>
    <p:sldId id="297" r:id="rId46"/>
    <p:sldId id="298" r:id="rId47"/>
    <p:sldId id="299" r:id="rId48"/>
    <p:sldId id="300" r:id="rId49"/>
    <p:sldId id="301" r:id="rId50"/>
    <p:sldId id="303" r:id="rId51"/>
    <p:sldId id="304" r:id="rId52"/>
    <p:sldId id="305" r:id="rId53"/>
    <p:sldId id="306" r:id="rId54"/>
    <p:sldId id="307" r:id="rId55"/>
    <p:sldId id="310" r:id="rId56"/>
    <p:sldId id="32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9429" autoAdjust="0"/>
  </p:normalViewPr>
  <p:slideViewPr>
    <p:cSldViewPr>
      <p:cViewPr>
        <p:scale>
          <a:sx n="100" d="100"/>
          <a:sy n="100" d="100"/>
        </p:scale>
        <p:origin x="-126"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AB2C2-F086-4FE3-B608-DE953DCA7FF8}" type="datetimeFigureOut">
              <a:rPr lang="en-US" smtClean="0"/>
              <a:pPr/>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2FBF9-70AF-4223-9FF2-B6E9C39238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D2FBF9-70AF-4223-9FF2-B6E9C392387F}"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10/20/2014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10/20/2014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10/20/2014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10/20/2014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10/20/2014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10/20/2014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10/20/2014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8"/>
            <a:ext cx="8062912" cy="2195512"/>
          </a:xfrm>
        </p:spPr>
        <p:txBody>
          <a:bodyPr>
            <a:noAutofit/>
          </a:bodyPr>
          <a:lstStyle/>
          <a:p>
            <a:pPr algn="ctr"/>
            <a:r>
              <a:rPr lang="en-US" sz="4000" b="1" dirty="0" smtClean="0">
                <a:solidFill>
                  <a:schemeClr val="accent1">
                    <a:lumMod val="60000"/>
                    <a:lumOff val="40000"/>
                  </a:schemeClr>
                </a:solidFill>
                <a:latin typeface="Calibri" pitchFamily="34" charset="0"/>
              </a:rPr>
              <a:t>EBOLA VIRUSNO OBOLJENJE – EPIDEMIOLOGIJA </a:t>
            </a:r>
            <a:r>
              <a:rPr lang="x-none" sz="4000" b="1" dirty="0" smtClean="0">
                <a:solidFill>
                  <a:schemeClr val="accent1">
                    <a:lumMod val="60000"/>
                    <a:lumOff val="40000"/>
                  </a:schemeClr>
                </a:solidFill>
                <a:latin typeface="Calibri" pitchFamily="34" charset="0"/>
              </a:rPr>
              <a:t>I</a:t>
            </a:r>
            <a:r>
              <a:rPr lang="en-US" sz="4000" b="1" dirty="0" smtClean="0">
                <a:solidFill>
                  <a:schemeClr val="accent1">
                    <a:lumMod val="60000"/>
                    <a:lumOff val="40000"/>
                  </a:schemeClr>
                </a:solidFill>
                <a:latin typeface="Calibri" pitchFamily="34" charset="0"/>
              </a:rPr>
              <a:t> MERE PREVENCIJE </a:t>
            </a:r>
            <a:r>
              <a:rPr lang="x-none" sz="4000" b="1" dirty="0" smtClean="0">
                <a:solidFill>
                  <a:schemeClr val="accent1">
                    <a:lumMod val="60000"/>
                    <a:lumOff val="40000"/>
                  </a:schemeClr>
                </a:solidFill>
                <a:latin typeface="Calibri" pitchFamily="34" charset="0"/>
              </a:rPr>
              <a:t>ŠIRENJA INFEKC</a:t>
            </a:r>
            <a:r>
              <a:rPr lang="x-none" sz="4000" b="1" dirty="0" smtClean="0">
                <a:solidFill>
                  <a:schemeClr val="accent1">
                    <a:lumMod val="40000"/>
                    <a:lumOff val="60000"/>
                  </a:schemeClr>
                </a:solidFill>
                <a:latin typeface="Calibri" pitchFamily="34" charset="0"/>
              </a:rPr>
              <a:t>IJE</a:t>
            </a:r>
            <a:endParaRPr lang="en-US" sz="4000" b="1" dirty="0">
              <a:solidFill>
                <a:schemeClr val="accent1">
                  <a:lumMod val="40000"/>
                  <a:lumOff val="60000"/>
                </a:schemeClr>
              </a:solidFill>
              <a:latin typeface="Calibri" pitchFamily="34" charset="0"/>
            </a:endParaRPr>
          </a:p>
        </p:txBody>
      </p:sp>
      <p:sp>
        <p:nvSpPr>
          <p:cNvPr id="3" name="Subtitle 2"/>
          <p:cNvSpPr>
            <a:spLocks noGrp="1"/>
          </p:cNvSpPr>
          <p:nvPr>
            <p:ph type="subTitle" idx="1"/>
          </p:nvPr>
        </p:nvSpPr>
        <p:spPr>
          <a:xfrm>
            <a:off x="457200" y="3276600"/>
            <a:ext cx="8062912" cy="1752600"/>
          </a:xfrm>
        </p:spPr>
        <p:txBody>
          <a:bodyPr>
            <a:normAutofit lnSpcReduction="10000"/>
          </a:bodyPr>
          <a:lstStyle/>
          <a:p>
            <a:pPr algn="ctr"/>
            <a:endParaRPr lang="x-none" sz="2800" b="1" dirty="0" smtClean="0">
              <a:solidFill>
                <a:schemeClr val="accent1">
                  <a:lumMod val="40000"/>
                  <a:lumOff val="60000"/>
                </a:schemeClr>
              </a:solidFill>
              <a:latin typeface="Calibri" pitchFamily="34" charset="0"/>
            </a:endParaRPr>
          </a:p>
          <a:p>
            <a:pPr algn="ctr"/>
            <a:r>
              <a:rPr lang="en-US" sz="2800" b="1" dirty="0" err="1" smtClean="0">
                <a:solidFill>
                  <a:schemeClr val="accent1">
                    <a:lumMod val="60000"/>
                    <a:lumOff val="40000"/>
                  </a:schemeClr>
                </a:solidFill>
                <a:latin typeface="Calibri" pitchFamily="34" charset="0"/>
              </a:rPr>
              <a:t>Mr</a:t>
            </a:r>
            <a:r>
              <a:rPr lang="en-US" sz="2800" b="1" dirty="0" smtClean="0">
                <a:solidFill>
                  <a:schemeClr val="accent1">
                    <a:lumMod val="60000"/>
                    <a:lumOff val="40000"/>
                  </a:schemeClr>
                </a:solidFill>
                <a:latin typeface="Calibri" pitchFamily="34" charset="0"/>
              </a:rPr>
              <a:t> sc. </a:t>
            </a:r>
            <a:r>
              <a:rPr lang="sr-Latn-CS" sz="2800" b="1" dirty="0" smtClean="0">
                <a:solidFill>
                  <a:schemeClr val="accent1">
                    <a:lumMod val="60000"/>
                    <a:lumOff val="40000"/>
                  </a:schemeClr>
                </a:solidFill>
                <a:latin typeface="Calibri" pitchFamily="34" charset="0"/>
              </a:rPr>
              <a:t>m</a:t>
            </a:r>
            <a:r>
              <a:rPr lang="en-US" sz="2800" b="1" dirty="0" err="1" smtClean="0">
                <a:solidFill>
                  <a:schemeClr val="accent1">
                    <a:lumMod val="60000"/>
                    <a:lumOff val="40000"/>
                  </a:schemeClr>
                </a:solidFill>
                <a:latin typeface="Calibri" pitchFamily="34" charset="0"/>
              </a:rPr>
              <a:t>ed</a:t>
            </a:r>
            <a:r>
              <a:rPr lang="sr-Cyrl-CS" sz="2800" b="1" dirty="0" smtClean="0">
                <a:solidFill>
                  <a:schemeClr val="accent1">
                    <a:lumMod val="60000"/>
                    <a:lumOff val="40000"/>
                  </a:schemeClr>
                </a:solidFill>
                <a:latin typeface="Calibri" pitchFamily="34" charset="0"/>
              </a:rPr>
              <a:t>.</a:t>
            </a:r>
            <a:r>
              <a:rPr lang="en-US" sz="2800" b="1" dirty="0" smtClean="0">
                <a:solidFill>
                  <a:schemeClr val="accent1">
                    <a:lumMod val="60000"/>
                    <a:lumOff val="40000"/>
                  </a:schemeClr>
                </a:solidFill>
                <a:latin typeface="Calibri" pitchFamily="34" charset="0"/>
              </a:rPr>
              <a:t> </a:t>
            </a:r>
            <a:r>
              <a:rPr lang="en-US" sz="2800" b="1" dirty="0" err="1" smtClean="0">
                <a:solidFill>
                  <a:schemeClr val="accent1">
                    <a:lumMod val="60000"/>
                    <a:lumOff val="40000"/>
                  </a:schemeClr>
                </a:solidFill>
                <a:latin typeface="Calibri" pitchFamily="34" charset="0"/>
              </a:rPr>
              <a:t>Bojana</a:t>
            </a:r>
            <a:r>
              <a:rPr lang="x-none" sz="2800" b="1" dirty="0" smtClean="0">
                <a:solidFill>
                  <a:schemeClr val="accent1">
                    <a:lumMod val="60000"/>
                    <a:lumOff val="40000"/>
                  </a:schemeClr>
                </a:solidFill>
                <a:latin typeface="Calibri" pitchFamily="34" charset="0"/>
              </a:rPr>
              <a:t> Grgić</a:t>
            </a:r>
          </a:p>
          <a:p>
            <a:pPr algn="ctr"/>
            <a:r>
              <a:rPr lang="x-none" sz="2800" b="1" dirty="0" smtClean="0">
                <a:solidFill>
                  <a:schemeClr val="accent1">
                    <a:lumMod val="60000"/>
                    <a:lumOff val="40000"/>
                  </a:schemeClr>
                </a:solidFill>
                <a:latin typeface="Calibri" pitchFamily="34" charset="0"/>
              </a:rPr>
              <a:t>Institut za javno zdravlje Srbije</a:t>
            </a:r>
          </a:p>
          <a:p>
            <a:pPr algn="ctr"/>
            <a:r>
              <a:rPr lang="sr-Latn-CS" sz="2800" b="1" dirty="0" smtClean="0">
                <a:solidFill>
                  <a:schemeClr val="accent1">
                    <a:lumMod val="60000"/>
                    <a:lumOff val="40000"/>
                  </a:schemeClr>
                </a:solidFill>
                <a:latin typeface="Calibri" pitchFamily="34" charset="0"/>
              </a:rPr>
              <a:t>„</a:t>
            </a:r>
            <a:r>
              <a:rPr lang="x-none" sz="2800" b="1" smtClean="0">
                <a:solidFill>
                  <a:schemeClr val="accent1">
                    <a:lumMod val="60000"/>
                    <a:lumOff val="40000"/>
                  </a:schemeClr>
                </a:solidFill>
                <a:latin typeface="Calibri" pitchFamily="34" charset="0"/>
              </a:rPr>
              <a:t>Dr </a:t>
            </a:r>
            <a:r>
              <a:rPr lang="x-none" sz="2800" b="1" dirty="0" smtClean="0">
                <a:solidFill>
                  <a:schemeClr val="accent1">
                    <a:lumMod val="60000"/>
                    <a:lumOff val="40000"/>
                  </a:schemeClr>
                </a:solidFill>
                <a:latin typeface="Calibri" pitchFamily="34" charset="0"/>
              </a:rPr>
              <a:t>Milan Jovanović Batut</a:t>
            </a:r>
            <a:r>
              <a:rPr lang="x-none" b="1" dirty="0" smtClean="0">
                <a:solidFill>
                  <a:schemeClr val="accent1">
                    <a:lumMod val="60000"/>
                    <a:lumOff val="40000"/>
                  </a:schemeClr>
                </a:solidFill>
                <a:latin typeface="Calibri" pitchFamily="34" charset="0"/>
              </a:rPr>
              <a:t>”</a:t>
            </a:r>
            <a:endParaRPr lang="en-US" b="1" dirty="0">
              <a:solidFill>
                <a:schemeClr val="accent1">
                  <a:lumMod val="60000"/>
                  <a:lumOff val="40000"/>
                </a:schemeClr>
              </a:solidFill>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250825" y="188913"/>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5845208"/>
          </a:xfrm>
        </p:spPr>
        <p:txBody>
          <a:bodyPr>
            <a:noAutofit/>
          </a:bodyPr>
          <a:lstStyle/>
          <a:p>
            <a:pPr>
              <a:buNone/>
            </a:pPr>
            <a:endParaRPr lang="x-none" sz="3200" b="1" dirty="0" smtClean="0">
              <a:solidFill>
                <a:schemeClr val="accent1">
                  <a:lumMod val="40000"/>
                  <a:lumOff val="60000"/>
                </a:schemeClr>
              </a:solidFill>
              <a:effectLst>
                <a:outerShdw blurRad="38100" dist="38100" dir="2700000" algn="tl">
                  <a:srgbClr val="000000">
                    <a:alpha val="43137"/>
                  </a:srgbClr>
                </a:outerShdw>
              </a:effectLst>
              <a:latin typeface="Calibri" pitchFamily="34" charset="0"/>
            </a:endParaRPr>
          </a:p>
          <a:p>
            <a:endPar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Tokom epidemije ebola virusnog oboljenja najveći rizik zaražavanja imaju:</a:t>
            </a:r>
          </a:p>
          <a:p>
            <a:pPr lvl="1"/>
            <a:r>
              <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Zdravstveni radnici</a:t>
            </a:r>
          </a:p>
          <a:p>
            <a:pPr lvl="1"/>
            <a:r>
              <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Članovi porodice i druge osobe u bliskom kontaktu sa obolelom osobom</a:t>
            </a:r>
          </a:p>
          <a:p>
            <a:pPr lvl="1"/>
            <a:r>
              <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Ožalošćeni koji imaju direktan kontakt sa telom osobe umrle od ebole (kao deo ceremonije sahranjivanja u zemljama Zapadne Afrike)</a:t>
            </a:r>
            <a:endPar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5845208"/>
          </a:xfrm>
        </p:spPr>
        <p:txBody>
          <a:bodyPr numCol="2">
            <a:noAutofit/>
          </a:bodyPr>
          <a:lstStyle/>
          <a:p>
            <a:pPr>
              <a:buNone/>
            </a:pPr>
            <a:r>
              <a:rPr lang="x-none" sz="3200" b="1" dirty="0" smtClean="0">
                <a:solidFill>
                  <a:schemeClr val="accent1">
                    <a:lumMod val="40000"/>
                    <a:lumOff val="6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Ekspozicija</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visokog</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rizika</a:t>
            </a:r>
            <a:endPar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en-US" sz="16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Perkutani</a:t>
            </a:r>
            <a:r>
              <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16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ubod</a:t>
            </a:r>
            <a:r>
              <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16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iglom</a:t>
            </a:r>
            <a:r>
              <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16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ili</a:t>
            </a:r>
            <a:r>
              <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16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kontakt</a:t>
            </a:r>
            <a:r>
              <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16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mukozne</a:t>
            </a:r>
            <a:r>
              <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membrane </a:t>
            </a:r>
            <a:r>
              <a:rPr lang="en-US" sz="16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sa</a:t>
            </a:r>
            <a:r>
              <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16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krvlju</a:t>
            </a:r>
            <a:r>
              <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16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ili</a:t>
            </a:r>
            <a:r>
              <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16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telesnim</a:t>
            </a:r>
            <a:r>
              <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16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te</a:t>
            </a:r>
            <a:r>
              <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čnostima obolelog od ebole</a:t>
            </a:r>
            <a:endPar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ILI</a:t>
            </a:r>
            <a:endPar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Direktan kontakt kože sa krvlju  ili </a:t>
            </a:r>
            <a:r>
              <a:rPr lang="x-none" sz="16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telesnim tečno</a:t>
            </a:r>
            <a:r>
              <a:rPr lang="sr-Latn-C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a:t>
            </a:r>
            <a:r>
              <a:rPr lang="x-none" sz="16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tim</a:t>
            </a:r>
            <a:r>
              <a:rPr lang="sr-Latn-C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a:t>
            </a:r>
            <a:r>
              <a:rPr lang="x-none" sz="16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obolelog od ebole</a:t>
            </a:r>
          </a:p>
          <a:p>
            <a:pPr>
              <a:buNone/>
            </a:pPr>
            <a:r>
              <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ILI</a:t>
            </a:r>
            <a:endPar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Rukovanje krvlju ili telesnim tečnostima obolelog od ebole bez odgovarajuće lične zaštitne opreme (LZO) ili biosigurnosnih mera predostrožnosti</a:t>
            </a:r>
            <a:endPar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ILI</a:t>
            </a:r>
            <a:endParaRPr 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Direktan kontakt sa telom osobe umrle od ebole (uključujući i tokom obreda sahranjivanja) u područjima ugroženim ebolom bez odgovarajuće LZO     </a:t>
            </a:r>
          </a:p>
          <a:p>
            <a:endPar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endPar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Ekspozicija niskog rizika</a:t>
            </a:r>
          </a:p>
          <a:p>
            <a:endParaRPr lang="x-none" sz="1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x-none"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Članovi porodice osobe obolele od ebole i drugi koji su imali direktan kontakt (na primer rukovanje) sa osobom obolelom od ebole bez adekvatne LZO</a:t>
            </a:r>
            <a:endParaRPr lang="en-US"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x-none"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ILI</a:t>
            </a:r>
            <a:endParaRPr lang="en-US"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x-none"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Zdravstveni radnici u ustanovama u kojima se leče potvrđeni ili verovatni slučajevi obolevanja od ebole, koji su boravili u prostoru u kojem se leče ovi pacijenti duži vremenski period bez odgovarajuće LZO</a:t>
            </a:r>
            <a:endParaRPr lang="en-US"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cdc.gov/vhf/ebola/images/outbreak-distribution-map.jpg"/>
          <p:cNvPicPr preferRelativeResize="0">
            <a:picLocks noGrp="1"/>
          </p:cNvPicPr>
          <p:nvPr>
            <p:ph idx="1"/>
          </p:nvPr>
        </p:nvPicPr>
        <p:blipFill>
          <a:blip r:embed="rId2" cstate="print"/>
          <a:srcRect/>
          <a:stretch>
            <a:fillRect/>
          </a:stretch>
        </p:blipFill>
        <p:spPr bwMode="auto">
          <a:xfrm>
            <a:off x="1600200" y="152400"/>
            <a:ext cx="62865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b="1" dirty="0" smtClean="0">
                <a:solidFill>
                  <a:schemeClr val="accent1">
                    <a:lumMod val="60000"/>
                    <a:lumOff val="40000"/>
                  </a:schemeClr>
                </a:solidFill>
                <a:latin typeface="Calibri" pitchFamily="34" charset="0"/>
              </a:rPr>
              <a:t>Epidemija EVO u Zapadnoj Africi</a:t>
            </a:r>
            <a:endParaRPr lang="en-US" b="1" dirty="0">
              <a:solidFill>
                <a:schemeClr val="accent1">
                  <a:lumMod val="60000"/>
                  <a:lumOff val="40000"/>
                </a:schemeClr>
              </a:solidFill>
              <a:latin typeface="Calibri" pitchFamily="34" charset="0"/>
            </a:endParaRPr>
          </a:p>
        </p:txBody>
      </p:sp>
      <p:sp>
        <p:nvSpPr>
          <p:cNvPr id="3" name="Content Placeholder 2"/>
          <p:cNvSpPr>
            <a:spLocks noGrp="1"/>
          </p:cNvSpPr>
          <p:nvPr>
            <p:ph idx="1"/>
          </p:nvPr>
        </p:nvSpPr>
        <p:spPr/>
        <p:txBody>
          <a:bodyPr>
            <a:noAutofit/>
          </a:bodyPr>
          <a:lstStyle/>
          <a:p>
            <a:r>
              <a:rPr lang="vi-VN" sz="3200" b="1" dirty="0" smtClean="0">
                <a:solidFill>
                  <a:schemeClr val="accent1">
                    <a:lumMod val="60000"/>
                    <a:lumOff val="40000"/>
                  </a:schemeClr>
                </a:solidFill>
                <a:latin typeface="Calibri" pitchFamily="34" charset="0"/>
              </a:rPr>
              <a:t>Aktuelna epidemija EVO prijavljena je u martu mesecu 2014. godine u Gvineji. </a:t>
            </a:r>
            <a:endParaRPr lang="x-none" sz="3200" b="1" dirty="0" smtClean="0">
              <a:solidFill>
                <a:schemeClr val="accent1">
                  <a:lumMod val="60000"/>
                  <a:lumOff val="40000"/>
                </a:schemeClr>
              </a:solidFill>
              <a:latin typeface="Calibri" pitchFamily="34" charset="0"/>
            </a:endParaRPr>
          </a:p>
          <a:p>
            <a:r>
              <a:rPr lang="vi-VN" sz="3200" b="1" dirty="0" smtClean="0">
                <a:solidFill>
                  <a:schemeClr val="accent1">
                    <a:lumMod val="60000"/>
                    <a:lumOff val="40000"/>
                  </a:schemeClr>
                </a:solidFill>
                <a:latin typeface="Calibri" pitchFamily="34" charset="0"/>
              </a:rPr>
              <a:t>Prvi slučaj obolevanja </a:t>
            </a:r>
            <a:r>
              <a:rPr lang="x-none" sz="3200" b="1" dirty="0" smtClean="0">
                <a:solidFill>
                  <a:schemeClr val="accent1">
                    <a:lumMod val="60000"/>
                    <a:lumOff val="40000"/>
                  </a:schemeClr>
                </a:solidFill>
                <a:latin typeface="Calibri" pitchFamily="34" charset="0"/>
              </a:rPr>
              <a:t>registrovan</a:t>
            </a:r>
            <a:r>
              <a:rPr lang="vi-VN" sz="3200" b="1" dirty="0" smtClean="0">
                <a:solidFill>
                  <a:schemeClr val="accent1">
                    <a:lumMod val="60000"/>
                    <a:lumOff val="40000"/>
                  </a:schemeClr>
                </a:solidFill>
                <a:latin typeface="Calibri" pitchFamily="34" charset="0"/>
              </a:rPr>
              <a:t> je u šumskoj oblasti jugoistočne Gvineje, blizu granice sa Liberijom i Sijera Leoneom</a:t>
            </a:r>
            <a:r>
              <a:rPr lang="sr-Latn-CS" sz="3200" b="1" dirty="0" smtClean="0">
                <a:solidFill>
                  <a:schemeClr val="accent1">
                    <a:lumMod val="60000"/>
                    <a:lumOff val="40000"/>
                  </a:schemeClr>
                </a:solidFill>
                <a:latin typeface="Calibri" pitchFamily="34" charset="0"/>
              </a:rPr>
              <a:t>.</a:t>
            </a:r>
            <a:r>
              <a:rPr lang="x-none" sz="3200" b="1" smtClean="0">
                <a:solidFill>
                  <a:schemeClr val="accent1">
                    <a:lumMod val="60000"/>
                    <a:lumOff val="40000"/>
                  </a:schemeClr>
                </a:solidFill>
                <a:latin typeface="Calibri" pitchFamily="34" charset="0"/>
              </a:rPr>
              <a:t> </a:t>
            </a:r>
            <a:r>
              <a:rPr lang="vi-VN" sz="3200" b="1" dirty="0" smtClean="0">
                <a:solidFill>
                  <a:schemeClr val="accent1">
                    <a:lumMod val="60000"/>
                    <a:lumOff val="40000"/>
                  </a:schemeClr>
                </a:solidFill>
                <a:latin typeface="Calibri" pitchFamily="34" charset="0"/>
              </a:rPr>
              <a:t> </a:t>
            </a:r>
            <a:endParaRPr lang="x-none" sz="3200" b="1" dirty="0" smtClean="0">
              <a:solidFill>
                <a:schemeClr val="accent1">
                  <a:lumMod val="60000"/>
                  <a:lumOff val="40000"/>
                </a:schemeClr>
              </a:solidFill>
              <a:latin typeface="Calibri" pitchFamily="34" charset="0"/>
            </a:endParaRPr>
          </a:p>
          <a:p>
            <a:r>
              <a:rPr lang="vi-VN" sz="3200" b="1" dirty="0" smtClean="0">
                <a:solidFill>
                  <a:schemeClr val="accent1">
                    <a:lumMod val="60000"/>
                    <a:lumOff val="40000"/>
                  </a:schemeClr>
                </a:solidFill>
                <a:latin typeface="Calibri" pitchFamily="34" charset="0"/>
              </a:rPr>
              <a:t>Virus ebole je potvrđen 22. marta 2014. godine u Nacionalnom referentnom centru za virusne hemoragijske groznice (Institut Paster, Lion, Francuska).</a:t>
            </a:r>
            <a:endParaRPr lang="x-none" sz="3200" b="1" dirty="0" smtClean="0">
              <a:solidFill>
                <a:schemeClr val="accent1">
                  <a:lumMod val="60000"/>
                  <a:lumOff val="40000"/>
                </a:schemeClr>
              </a:solidFill>
              <a:latin typeface="Calibri" pitchFamily="34" charset="0"/>
            </a:endParaRPr>
          </a:p>
          <a:p>
            <a:pPr>
              <a:buNone/>
            </a:pPr>
            <a:r>
              <a:rPr lang="vi-VN" sz="2400" dirty="0" smtClean="0">
                <a:solidFill>
                  <a:schemeClr val="accent1">
                    <a:lumMod val="40000"/>
                    <a:lumOff val="60000"/>
                  </a:schemeClr>
                </a:solidFill>
              </a:rPr>
              <a:t> </a:t>
            </a:r>
            <a:endParaRPr lang="en-US" sz="2400" dirty="0">
              <a:solidFill>
                <a:schemeClr val="accent1">
                  <a:lumMod val="40000"/>
                  <a:lumOff val="60000"/>
                </a:schemeClr>
              </a:solidFill>
              <a:latin typeface="Calisto MT" pitchFamily="18"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b="1" dirty="0" smtClean="0">
                <a:solidFill>
                  <a:schemeClr val="accent1">
                    <a:lumMod val="60000"/>
                    <a:lumOff val="40000"/>
                  </a:schemeClr>
                </a:solidFill>
                <a:latin typeface="Calibri" pitchFamily="34" charset="0"/>
              </a:rPr>
              <a:t>Epidemija EVO u Zapadnoj Africi</a:t>
            </a:r>
            <a:endParaRPr lang="en-US" dirty="0">
              <a:solidFill>
                <a:schemeClr val="accent1">
                  <a:lumMod val="60000"/>
                  <a:lumOff val="40000"/>
                </a:schemeClr>
              </a:solidFill>
              <a:latin typeface="Calibri" pitchFamily="34" charset="0"/>
            </a:endParaRPr>
          </a:p>
        </p:txBody>
      </p:sp>
      <p:sp>
        <p:nvSpPr>
          <p:cNvPr id="3" name="Content Placeholder 2"/>
          <p:cNvSpPr>
            <a:spLocks noGrp="1"/>
          </p:cNvSpPr>
          <p:nvPr>
            <p:ph idx="1"/>
          </p:nvPr>
        </p:nvSpPr>
        <p:spPr/>
        <p:txBody>
          <a:bodyPr>
            <a:normAutofit/>
          </a:bodyPr>
          <a:lstStyle/>
          <a:p>
            <a:r>
              <a:rPr lang="x-none" sz="3200" b="1" dirty="0" smtClean="0">
                <a:solidFill>
                  <a:schemeClr val="accent1">
                    <a:lumMod val="60000"/>
                    <a:lumOff val="40000"/>
                  </a:schemeClr>
                </a:solidFill>
                <a:latin typeface="Calibri" pitchFamily="34" charset="0"/>
              </a:rPr>
              <a:t>Zemlje ugrožene ebolom dele se na dve kategorije n</a:t>
            </a:r>
            <a:r>
              <a:rPr lang="vi-VN" sz="3200" b="1" dirty="0" smtClean="0">
                <a:solidFill>
                  <a:schemeClr val="accent1">
                    <a:lumMod val="60000"/>
                    <a:lumOff val="40000"/>
                  </a:schemeClr>
                </a:solidFill>
                <a:latin typeface="Calibri" pitchFamily="34" charset="0"/>
              </a:rPr>
              <a:t>a osnovu broja prijavljenih slučajeva obolevanja: </a:t>
            </a:r>
          </a:p>
          <a:p>
            <a:pPr lvl="1"/>
            <a:r>
              <a:rPr lang="vi-VN" sz="2800" b="1" dirty="0" smtClean="0">
                <a:solidFill>
                  <a:schemeClr val="accent1">
                    <a:lumMod val="60000"/>
                    <a:lumOff val="40000"/>
                  </a:schemeClr>
                </a:solidFill>
                <a:latin typeface="Calibri" pitchFamily="34" charset="0"/>
              </a:rPr>
              <a:t>1. Zemlje sa velikom geografskom raširenošću i intenzivnom transmisijom virusa ebole (Gvineja, Liberije i Sijera Leone) </a:t>
            </a:r>
          </a:p>
          <a:p>
            <a:pPr lvl="1"/>
            <a:r>
              <a:rPr lang="vi-VN" sz="2800" b="1" dirty="0" smtClean="0">
                <a:solidFill>
                  <a:schemeClr val="accent1">
                    <a:lumMod val="60000"/>
                    <a:lumOff val="40000"/>
                  </a:schemeClr>
                </a:solidFill>
                <a:latin typeface="Calibri" pitchFamily="34" charset="0"/>
              </a:rPr>
              <a:t>2. Zemlje sa jednim ili više inicijalnih slučajeva, ili sa lokalizovanom transmisijom virusa ebole (Nigerija, Senegal</a:t>
            </a:r>
            <a:r>
              <a:rPr lang="x-none" sz="2800" b="1" dirty="0" smtClean="0">
                <a:solidFill>
                  <a:schemeClr val="accent1">
                    <a:lumMod val="60000"/>
                    <a:lumOff val="40000"/>
                  </a:schemeClr>
                </a:solidFill>
                <a:latin typeface="Calibri" pitchFamily="34" charset="0"/>
              </a:rPr>
              <a:t>, Španija, SAD</a:t>
            </a:r>
            <a:r>
              <a:rPr lang="vi-VN" sz="2800" b="1" dirty="0" smtClean="0">
                <a:solidFill>
                  <a:schemeClr val="accent1">
                    <a:lumMod val="60000"/>
                    <a:lumOff val="40000"/>
                  </a:schemeClr>
                </a:solidFill>
                <a:latin typeface="Calibri" pitchFamily="34" charset="0"/>
              </a:rPr>
              <a:t>)</a:t>
            </a:r>
            <a:endParaRPr lang="x-none" sz="2800" b="1" dirty="0" smtClean="0">
              <a:solidFill>
                <a:schemeClr val="accent1">
                  <a:lumMod val="60000"/>
                  <a:lumOff val="40000"/>
                </a:schemeClr>
              </a:solidFill>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dirty="0" smtClean="0">
                <a:solidFill>
                  <a:schemeClr val="accent1">
                    <a:lumMod val="60000"/>
                    <a:lumOff val="40000"/>
                  </a:schemeClr>
                </a:solidFill>
                <a:latin typeface="Calibri" pitchFamily="34" charset="0"/>
              </a:rPr>
              <a:t>Epidemija EVO u Zapadnoj Africi</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Autofit/>
          </a:bodyPr>
          <a:lstStyle/>
          <a:p>
            <a:r>
              <a:rPr lang="vi-VN" sz="3200" b="1" dirty="0" smtClean="0">
                <a:solidFill>
                  <a:schemeClr val="accent1">
                    <a:lumMod val="60000"/>
                    <a:lumOff val="40000"/>
                  </a:schemeClr>
                </a:solidFill>
                <a:latin typeface="Calibri" pitchFamily="34" charset="0"/>
              </a:rPr>
              <a:t>Ovo je prva epidemija EVO registrovana u </a:t>
            </a:r>
            <a:r>
              <a:rPr lang="x-none" sz="3200" b="1" dirty="0" smtClean="0">
                <a:solidFill>
                  <a:schemeClr val="accent1">
                    <a:lumMod val="60000"/>
                    <a:lumOff val="40000"/>
                  </a:schemeClr>
                </a:solidFill>
                <a:latin typeface="Calibri" pitchFamily="34" charset="0"/>
              </a:rPr>
              <a:t>Gvineji, Liberiji i Sijera Leoneu</a:t>
            </a:r>
            <a:r>
              <a:rPr lang="vi-VN" sz="3200" b="1" dirty="0" smtClean="0">
                <a:solidFill>
                  <a:schemeClr val="accent1">
                    <a:lumMod val="60000"/>
                    <a:lumOff val="40000"/>
                  </a:schemeClr>
                </a:solidFill>
                <a:latin typeface="Calibri" pitchFamily="34" charset="0"/>
              </a:rPr>
              <a:t>, i ujedno je najveća epidemij</a:t>
            </a:r>
            <a:r>
              <a:rPr lang="sr-Latn-CS" sz="3200" b="1" dirty="0" smtClean="0">
                <a:solidFill>
                  <a:schemeClr val="accent1">
                    <a:lumMod val="60000"/>
                    <a:lumOff val="40000"/>
                  </a:schemeClr>
                </a:solidFill>
                <a:latin typeface="Calibri" pitchFamily="34" charset="0"/>
              </a:rPr>
              <a:t>a</a:t>
            </a:r>
            <a:r>
              <a:rPr lang="vi-VN" sz="3200" b="1" dirty="0" smtClean="0">
                <a:solidFill>
                  <a:schemeClr val="accent1">
                    <a:lumMod val="60000"/>
                    <a:lumOff val="40000"/>
                  </a:schemeClr>
                </a:solidFill>
                <a:latin typeface="Calibri" pitchFamily="34" charset="0"/>
              </a:rPr>
              <a:t> zabeležena do sada. </a:t>
            </a:r>
            <a:endParaRPr lang="en-US" sz="3200" dirty="0" smtClean="0">
              <a:solidFill>
                <a:schemeClr val="accent1">
                  <a:lumMod val="60000"/>
                  <a:lumOff val="40000"/>
                </a:schemeClr>
              </a:solidFill>
              <a:latin typeface="Calibri" pitchFamily="34" charset="0"/>
            </a:endParaRPr>
          </a:p>
          <a:p>
            <a:r>
              <a:rPr lang="x-none" sz="3200" b="1" dirty="0" smtClean="0">
                <a:solidFill>
                  <a:schemeClr val="accent1">
                    <a:lumMod val="60000"/>
                    <a:lumOff val="40000"/>
                  </a:schemeClr>
                </a:solidFill>
                <a:latin typeface="Calibri" pitchFamily="34" charset="0"/>
              </a:rPr>
              <a:t>Zaključno sa 8. oktobrom zvanično je prijavljeno 8399 potvrđenih, verovatnih slučajeva i slučajeva sumnje, uključujući 4033 </a:t>
            </a:r>
            <a:r>
              <a:rPr lang="x-none" sz="3200" b="1" smtClean="0">
                <a:solidFill>
                  <a:schemeClr val="accent1">
                    <a:lumMod val="60000"/>
                    <a:lumOff val="40000"/>
                  </a:schemeClr>
                </a:solidFill>
                <a:latin typeface="Calibri" pitchFamily="34" charset="0"/>
              </a:rPr>
              <a:t>smrtna ishoda</a:t>
            </a:r>
            <a:r>
              <a:rPr lang="sr-Latn-CS" sz="3200" b="1" dirty="0" smtClean="0">
                <a:solidFill>
                  <a:schemeClr val="accent1">
                    <a:lumMod val="60000"/>
                    <a:lumOff val="40000"/>
                  </a:schemeClr>
                </a:solidFill>
                <a:latin typeface="Calibri" pitchFamily="34" charset="0"/>
              </a:rPr>
              <a:t>.</a:t>
            </a:r>
            <a:endParaRPr lang="vi-VN" sz="3200" b="1" dirty="0" smtClean="0">
              <a:solidFill>
                <a:schemeClr val="accent1">
                  <a:lumMod val="60000"/>
                  <a:lumOff val="40000"/>
                </a:schemeClr>
              </a:solidFill>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dirty="0" smtClean="0">
                <a:solidFill>
                  <a:schemeClr val="accent1">
                    <a:lumMod val="60000"/>
                    <a:lumOff val="40000"/>
                  </a:schemeClr>
                </a:solidFill>
                <a:latin typeface="Calibri" pitchFamily="34" charset="0"/>
              </a:rPr>
              <a:t>Epidemija EVO u Zapadnoj Africi</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Autofit/>
          </a:bodyPr>
          <a:lstStyle/>
          <a:p>
            <a:r>
              <a:rPr lang="x-none" sz="3200" b="1" dirty="0" smtClean="0">
                <a:solidFill>
                  <a:schemeClr val="accent1">
                    <a:lumMod val="60000"/>
                    <a:lumOff val="40000"/>
                  </a:schemeClr>
                </a:solidFill>
                <a:latin typeface="Calibri" pitchFamily="34" charset="0"/>
              </a:rPr>
              <a:t>Posebna obeležja aktuelne epidemije</a:t>
            </a:r>
          </a:p>
          <a:p>
            <a:pPr lvl="1"/>
            <a:r>
              <a:rPr lang="x-none" sz="3200" b="1" dirty="0" smtClean="0">
                <a:solidFill>
                  <a:schemeClr val="accent1">
                    <a:lumMod val="60000"/>
                    <a:lumOff val="40000"/>
                  </a:schemeClr>
                </a:solidFill>
                <a:latin typeface="Calibri" pitchFamily="34" charset="0"/>
              </a:rPr>
              <a:t>Izloženost zdravstvenih radnika – do sada je registrovano 416 obolelih, od kojih su 233 zdravstvena radnika umrla</a:t>
            </a:r>
          </a:p>
          <a:p>
            <a:pPr lvl="1"/>
            <a:r>
              <a:rPr lang="x-none" sz="3200" b="1" dirty="0" smtClean="0">
                <a:solidFill>
                  <a:schemeClr val="accent1">
                    <a:lumMod val="60000"/>
                    <a:lumOff val="40000"/>
                  </a:schemeClr>
                </a:solidFill>
                <a:latin typeface="Calibri" pitchFamily="34" charset="0"/>
              </a:rPr>
              <a:t>Pojava slučajeva obolevanja od EVO u glavnim gradovima i drugim urbanim sredinama</a:t>
            </a:r>
          </a:p>
          <a:p>
            <a:pPr>
              <a:buNone/>
            </a:pPr>
            <a:r>
              <a:rPr lang="x-none" sz="2800" b="1" dirty="0" smtClean="0">
                <a:solidFill>
                  <a:schemeClr val="accent1">
                    <a:lumMod val="60000"/>
                    <a:lumOff val="40000"/>
                  </a:schemeClr>
                </a:solidFill>
                <a:latin typeface="Calibri" pitchFamily="34" charset="0"/>
              </a:rPr>
              <a:t> </a:t>
            </a:r>
            <a:endParaRPr lang="en-US" sz="2800" b="1" dirty="0">
              <a:solidFill>
                <a:schemeClr val="accent1">
                  <a:lumMod val="60000"/>
                  <a:lumOff val="40000"/>
                </a:schemeClr>
              </a:solidFill>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dirty="0" smtClean="0">
                <a:solidFill>
                  <a:schemeClr val="accent1">
                    <a:lumMod val="60000"/>
                    <a:lumOff val="40000"/>
                  </a:schemeClr>
                </a:solidFill>
                <a:latin typeface="Calibri" pitchFamily="34" charset="0"/>
              </a:rPr>
              <a:t>Epidemija EVO u Zapadnoj Africi</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882808"/>
            <a:ext cx="8229600" cy="4572000"/>
          </a:xfrm>
        </p:spPr>
        <p:txBody>
          <a:bodyPr>
            <a:normAutofit fontScale="92500" lnSpcReduction="10000"/>
          </a:bodyPr>
          <a:lstStyle/>
          <a:p>
            <a:r>
              <a:rPr lang="vi-VN"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Svetska zdravstvena organizacija (SZO) </a:t>
            </a:r>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je</a:t>
            </a:r>
            <a:r>
              <a:rPr lang="vi-VN"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8.8.2014. godine proglasila epidemiju ebole u zemljama Zapadne Afrike javno</a:t>
            </a:r>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zdravstvenom pretnjom od međunarodnog značaja. </a:t>
            </a:r>
          </a:p>
          <a:p>
            <a:r>
              <a:rPr lang="vi-VN"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Javno</a:t>
            </a:r>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zdravstvena pretnja od međunarodnog značaja je vanredan događaj koji predstavlja rizik po javno zdravlje za ostale države zbog mogućnosti međunarodnog širenja bolesti</a:t>
            </a:r>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 eventualno zahteva koordiniranu međunarodnu reakciju. </a:t>
            </a:r>
          </a:p>
          <a:p>
            <a:endParaRPr lang="en-US" dirty="0"/>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dirty="0" smtClean="0">
                <a:solidFill>
                  <a:schemeClr val="accent1">
                    <a:lumMod val="60000"/>
                    <a:lumOff val="40000"/>
                  </a:schemeClr>
                </a:solidFill>
                <a:latin typeface="Calibri" pitchFamily="34" charset="0"/>
              </a:rPr>
              <a:t>Epidemija EVO u Zapadnoj Africi</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77500" lnSpcReduction="20000"/>
          </a:bodyPr>
          <a:lstStyle/>
          <a:p>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Generalni direktor SZO je u cilju suzbijanja aktuelne epidemije ebole izdala privremene preporuke u cilju suzbijanja daljeg međunarodnog širenja virusa ebole: </a:t>
            </a:r>
            <a:endPar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r>
              <a:rPr lang="vi-VN"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1) državama u kojima je uspostavljena transmisija virusa ebole;</a:t>
            </a:r>
            <a:endParaRPr lang="x-none"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r>
              <a:rPr lang="vi-VN"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2) državama u kojima su registrovani pojedinačni slučajevi sumnje na obolevanje/obolevanja od ebole, kao i državama u kojima nisu registrovani slučajevi obolevanja, ali </a:t>
            </a:r>
            <a:r>
              <a:rPr lang="x-none"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se </a:t>
            </a:r>
            <a:r>
              <a:rPr lang="vi-VN"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graniče sa</a:t>
            </a:r>
            <a:r>
              <a:rPr lang="x-none"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zemljama u kojima je u toku epidemija ebole i </a:t>
            </a:r>
            <a:endParaRPr lang="x-none"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r>
              <a:rPr lang="vi-VN"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3) ostal</a:t>
            </a:r>
            <a:r>
              <a:rPr lang="sr-Latn-CS"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im</a:t>
            </a:r>
            <a:r>
              <a:rPr lang="vi-VN"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držav</a:t>
            </a:r>
            <a:r>
              <a:rPr lang="sr-Latn-CS"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ama</a:t>
            </a:r>
            <a:r>
              <a:rPr lang="x-none" sz="34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sz="3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endParaRPr lang="en-US" sz="3400" dirty="0">
              <a:solidFill>
                <a:schemeClr val="accent1">
                  <a:lumMod val="60000"/>
                  <a:lumOff val="40000"/>
                </a:schemeClr>
              </a:solidFill>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b="1" dirty="0" smtClean="0">
                <a:solidFill>
                  <a:schemeClr val="accent1">
                    <a:lumMod val="60000"/>
                    <a:lumOff val="40000"/>
                  </a:schemeClr>
                </a:solidFill>
              </a:rPr>
              <a:t>Projekcija razvoja epidemije EVO</a:t>
            </a:r>
            <a:endParaRPr lang="en-US" b="1" dirty="0">
              <a:solidFill>
                <a:schemeClr val="accent1">
                  <a:lumMod val="60000"/>
                  <a:lumOff val="40000"/>
                </a:schemeClr>
              </a:solidFill>
            </a:endParaRPr>
          </a:p>
        </p:txBody>
      </p:sp>
      <p:sp>
        <p:nvSpPr>
          <p:cNvPr id="3" name="Content Placeholder 2"/>
          <p:cNvSpPr>
            <a:spLocks noGrp="1"/>
          </p:cNvSpPr>
          <p:nvPr>
            <p:ph idx="1"/>
          </p:nvPr>
        </p:nvSpPr>
        <p:spPr>
          <a:xfrm>
            <a:off x="152400" y="1524000"/>
            <a:ext cx="8991600" cy="4930808"/>
          </a:xfrm>
        </p:spPr>
        <p:txBody>
          <a:bodyPr numCol="2">
            <a:normAutofit/>
          </a:bodyPr>
          <a:lstStyle/>
          <a:p>
            <a:r>
              <a:rPr lang="x-none"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Svaka osoba obolela od ebole zarazi u proseku dve osobe</a:t>
            </a:r>
            <a:endParaRPr lang="en-US"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endParaRPr>
          </a:p>
          <a:p>
            <a:r>
              <a:rPr lang="x-none"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Broj novoobolelih se udvostručuje svakih </a:t>
            </a:r>
          </a:p>
          <a:p>
            <a:pPr>
              <a:buNone/>
            </a:pPr>
            <a:r>
              <a:rPr lang="x-none"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         20 do 30 dana</a:t>
            </a:r>
            <a:endParaRPr lang="en-US"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endParaRPr>
          </a:p>
          <a:p>
            <a:r>
              <a:rPr lang="x-none"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Ako se nastavi ovakav trend rasta bez preduzimanja bilo kakvih mera za oko mesec dana broj novoobolelih na nedeljnom nivou iznosiće 2500 do 5000 osoba</a:t>
            </a:r>
            <a:endParaRPr lang="en-US"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endParaRPr>
          </a:p>
          <a:p>
            <a:r>
              <a:rPr lang="x-none"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Zemlje ugrožene ebolom </a:t>
            </a:r>
            <a:r>
              <a:rPr lang="x-none" altLang="en-US" sz="16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imaće 10</a:t>
            </a:r>
            <a:r>
              <a:rPr lang="sr-Latn-CS"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a:t>
            </a:r>
            <a:r>
              <a:rPr lang="x-none" altLang="en-US" sz="16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000 </a:t>
            </a:r>
            <a:r>
              <a:rPr lang="x-none"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novoobolelih na nedeljnom nivou  do sredine novembra</a:t>
            </a:r>
            <a:endParaRPr lang="en-US"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endParaRPr>
          </a:p>
          <a:p>
            <a:r>
              <a:rPr lang="x-none"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Kontrola daljeg širenja </a:t>
            </a:r>
            <a:r>
              <a:rPr lang="x-none" altLang="en-US" sz="16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epidemije </a:t>
            </a:r>
            <a:r>
              <a:rPr lang="sr-Latn-CS"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a:t>
            </a:r>
            <a:r>
              <a:rPr lang="x-none" altLang="en-US" sz="16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 </a:t>
            </a:r>
            <a:r>
              <a:rPr lang="x-none"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rPr>
              <a:t>rana dijagnostika, aktivno traženje kontakata, primena mera lične zaštite u zdravstvenim ustanovama i bezbedno sahranjivanje lica umrlih od ebole  </a:t>
            </a:r>
            <a:endParaRPr lang="en-US" altLang="en-US"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a typeface="ＭＳ Ｐゴシック" pitchFamily="34" charset="-128"/>
            </a:endParaRPr>
          </a:p>
          <a:p>
            <a:endParaRPr lang="en-US" dirty="0"/>
          </a:p>
        </p:txBody>
      </p:sp>
      <p:pic>
        <p:nvPicPr>
          <p:cNvPr id="4" name="Content Placeholder 4" descr="http://www.who.int/entity/csr/disease/ebola/ebola-6-months/west-africa-chart.png"/>
          <p:cNvPicPr>
            <a:picLocks/>
          </p:cNvPicPr>
          <p:nvPr/>
        </p:nvPicPr>
        <p:blipFill>
          <a:blip r:embed="rId2" cstate="print"/>
          <a:srcRect/>
          <a:stretch>
            <a:fillRect/>
          </a:stretch>
        </p:blipFill>
        <p:spPr>
          <a:xfrm>
            <a:off x="4572000" y="2133600"/>
            <a:ext cx="4462463" cy="3657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8"/>
            <a:ext cx="8062912" cy="2195512"/>
          </a:xfrm>
        </p:spPr>
        <p:txBody>
          <a:bodyPr>
            <a:noAutofit/>
          </a:bodyPr>
          <a:lstStyle/>
          <a:p>
            <a:pPr algn="ctr"/>
            <a:r>
              <a:rPr lang="x-none" sz="4000" b="1" dirty="0" smtClean="0">
                <a:solidFill>
                  <a:schemeClr val="accent1">
                    <a:lumMod val="60000"/>
                    <a:lumOff val="40000"/>
                  </a:schemeClr>
                </a:solidFill>
                <a:latin typeface="Calibri" pitchFamily="34" charset="0"/>
              </a:rPr>
              <a:t>KLJUČNE ČINJENICE O EBOLA VIRUSNOM OBOLJENJU (EVO)</a:t>
            </a:r>
            <a:endParaRPr lang="en-US" sz="4000" b="1" dirty="0">
              <a:solidFill>
                <a:schemeClr val="accent1">
                  <a:lumMod val="60000"/>
                  <a:lumOff val="40000"/>
                </a:schemeClr>
              </a:solidFill>
              <a:latin typeface="Calibri" pitchFamily="34" charset="0"/>
            </a:endParaRPr>
          </a:p>
        </p:txBody>
      </p:sp>
      <p:sp>
        <p:nvSpPr>
          <p:cNvPr id="3" name="Subtitle 2"/>
          <p:cNvSpPr>
            <a:spLocks noGrp="1"/>
          </p:cNvSpPr>
          <p:nvPr>
            <p:ph type="subTitle" idx="1"/>
          </p:nvPr>
        </p:nvSpPr>
        <p:spPr>
          <a:xfrm>
            <a:off x="1219200" y="3276600"/>
            <a:ext cx="6553200" cy="3048000"/>
          </a:xfrm>
        </p:spPr>
        <p:txBody>
          <a:bodyPr/>
          <a:lstStyle/>
          <a:p>
            <a:endParaRPr lang="en-US" dirty="0"/>
          </a:p>
        </p:txBody>
      </p:sp>
      <p:pic>
        <p:nvPicPr>
          <p:cNvPr id="4" name="Picture 2" descr="11257-Ebola"/>
          <p:cNvPicPr>
            <a:picLocks noChangeAspect="1" noChangeArrowheads="1"/>
          </p:cNvPicPr>
          <p:nvPr/>
        </p:nvPicPr>
        <p:blipFill>
          <a:blip r:embed="rId2" cstate="print"/>
          <a:srcRect/>
          <a:stretch>
            <a:fillRect/>
          </a:stretch>
        </p:blipFill>
        <p:spPr bwMode="auto">
          <a:xfrm>
            <a:off x="1219200" y="3276600"/>
            <a:ext cx="6553200" cy="30480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250825" y="188913"/>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1">
                    <a:lumMod val="60000"/>
                    <a:lumOff val="40000"/>
                  </a:schemeClr>
                </a:solidFill>
                <a:latin typeface="Calibri" pitchFamily="34" charset="0"/>
              </a:rPr>
              <a:t>Prvi</a:t>
            </a:r>
            <a:r>
              <a:rPr lang="en-US" b="1" dirty="0" smtClean="0">
                <a:solidFill>
                  <a:schemeClr val="accent1">
                    <a:lumMod val="60000"/>
                    <a:lumOff val="40000"/>
                  </a:schemeClr>
                </a:solidFill>
                <a:latin typeface="Calibri" pitchFamily="34" charset="0"/>
              </a:rPr>
              <a:t> </a:t>
            </a:r>
            <a:r>
              <a:rPr lang="en-US" b="1" dirty="0" err="1" smtClean="0">
                <a:solidFill>
                  <a:schemeClr val="accent1">
                    <a:lumMod val="60000"/>
                    <a:lumOff val="40000"/>
                  </a:schemeClr>
                </a:solidFill>
                <a:latin typeface="Calibri" pitchFamily="34" charset="0"/>
              </a:rPr>
              <a:t>importovan</a:t>
            </a:r>
            <a:r>
              <a:rPr lang="en-US" b="1" dirty="0" smtClean="0">
                <a:solidFill>
                  <a:schemeClr val="accent1">
                    <a:lumMod val="60000"/>
                    <a:lumOff val="40000"/>
                  </a:schemeClr>
                </a:solidFill>
                <a:latin typeface="Calibri" pitchFamily="34" charset="0"/>
              </a:rPr>
              <a:t> </a:t>
            </a:r>
            <a:r>
              <a:rPr lang="en-US" b="1" dirty="0" err="1" smtClean="0">
                <a:solidFill>
                  <a:schemeClr val="accent1">
                    <a:lumMod val="60000"/>
                    <a:lumOff val="40000"/>
                  </a:schemeClr>
                </a:solidFill>
                <a:latin typeface="Calibri" pitchFamily="34" charset="0"/>
              </a:rPr>
              <a:t>slučaj</a:t>
            </a:r>
            <a:r>
              <a:rPr lang="en-US" b="1" dirty="0" smtClean="0">
                <a:solidFill>
                  <a:schemeClr val="accent1">
                    <a:lumMod val="60000"/>
                    <a:lumOff val="40000"/>
                  </a:schemeClr>
                </a:solidFill>
                <a:latin typeface="Calibri" pitchFamily="34" charset="0"/>
              </a:rPr>
              <a:t> </a:t>
            </a:r>
            <a:r>
              <a:rPr lang="x-none" b="1" dirty="0" err="1" smtClean="0">
                <a:solidFill>
                  <a:schemeClr val="accent1">
                    <a:lumMod val="60000"/>
                    <a:lumOff val="40000"/>
                  </a:schemeClr>
                </a:solidFill>
                <a:latin typeface="Calibri" pitchFamily="34" charset="0"/>
              </a:rPr>
              <a:t>e</a:t>
            </a:r>
            <a:r>
              <a:rPr lang="en-US" b="1" dirty="0" smtClean="0">
                <a:solidFill>
                  <a:schemeClr val="accent1">
                    <a:lumMod val="60000"/>
                    <a:lumOff val="40000"/>
                  </a:schemeClr>
                </a:solidFill>
                <a:latin typeface="Calibri" pitchFamily="34" charset="0"/>
              </a:rPr>
              <a:t>bole u </a:t>
            </a:r>
            <a:r>
              <a:rPr lang="en-US" b="1" dirty="0" err="1" smtClean="0">
                <a:solidFill>
                  <a:schemeClr val="accent1">
                    <a:lumMod val="60000"/>
                    <a:lumOff val="40000"/>
                  </a:schemeClr>
                </a:solidFill>
                <a:latin typeface="Calibri" pitchFamily="34" charset="0"/>
              </a:rPr>
              <a:t>Sjedinjenim</a:t>
            </a:r>
            <a:r>
              <a:rPr lang="en-US" b="1" dirty="0" smtClean="0">
                <a:solidFill>
                  <a:schemeClr val="accent1">
                    <a:lumMod val="60000"/>
                    <a:lumOff val="40000"/>
                  </a:schemeClr>
                </a:solidFill>
                <a:latin typeface="Calibri" pitchFamily="34" charset="0"/>
              </a:rPr>
              <a:t> </a:t>
            </a:r>
            <a:r>
              <a:rPr lang="en-US" b="1" dirty="0" err="1" smtClean="0">
                <a:solidFill>
                  <a:schemeClr val="accent1">
                    <a:lumMod val="60000"/>
                    <a:lumOff val="40000"/>
                  </a:schemeClr>
                </a:solidFill>
                <a:latin typeface="Calibri" pitchFamily="34" charset="0"/>
              </a:rPr>
              <a:t>Američkim</a:t>
            </a:r>
            <a:r>
              <a:rPr lang="en-US" b="1" dirty="0" smtClean="0">
                <a:solidFill>
                  <a:schemeClr val="accent1">
                    <a:lumMod val="60000"/>
                    <a:lumOff val="40000"/>
                  </a:schemeClr>
                </a:solidFill>
                <a:latin typeface="Calibri" pitchFamily="34" charset="0"/>
              </a:rPr>
              <a:t> </a:t>
            </a:r>
            <a:r>
              <a:rPr lang="en-US" b="1" dirty="0" err="1" smtClean="0">
                <a:solidFill>
                  <a:schemeClr val="accent1">
                    <a:lumMod val="60000"/>
                    <a:lumOff val="40000"/>
                  </a:schemeClr>
                </a:solidFill>
                <a:latin typeface="Calibri" pitchFamily="34" charset="0"/>
              </a:rPr>
              <a:t>Državama</a:t>
            </a:r>
            <a:r>
              <a:rPr lang="en-US" b="1" dirty="0" smtClean="0">
                <a:solidFill>
                  <a:schemeClr val="accent1">
                    <a:lumMod val="60000"/>
                    <a:lumOff val="40000"/>
                  </a:schemeClr>
                </a:solidFill>
                <a:latin typeface="Calibri" pitchFamily="34" charset="0"/>
              </a:rPr>
              <a:t> </a:t>
            </a:r>
          </a:p>
        </p:txBody>
      </p:sp>
      <p:sp>
        <p:nvSpPr>
          <p:cNvPr id="3" name="Content Placeholder 2"/>
          <p:cNvSpPr>
            <a:spLocks noGrp="1"/>
          </p:cNvSpPr>
          <p:nvPr>
            <p:ph idx="1"/>
          </p:nvPr>
        </p:nvSpPr>
        <p:spPr/>
        <p:txBody>
          <a:bodyPr>
            <a:normAutofit fontScale="62500" lnSpcReduction="20000"/>
          </a:bodyPr>
          <a:lstStyle/>
          <a:p>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 Sjedinjenim Američkim Državama je 30. septembra 2014. godine laboratorijski potvrđen prvi slučaj obolevanja od EVO, kod osobe koja je doputovala u Dalas (država Teksas) iz Zapadne Afrike. </a:t>
            </a:r>
            <a:endPar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Kod obolelog su se prvi simptomi javili 24. septembra 2014. godine tj. pet dana po dolasku u Dalas, a hospitalizovan je, u skladu sa razvojem simptoma bolesti i podatkom o putovanju u područje zahvaćeno ebolom, 28. septembra 2014. godine. </a:t>
            </a:r>
            <a:endPar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Obzirom na podatak da obolela osoba nije imala simptome bolesti tokom komercijalnog</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leta i činjenicu da je osoba obolela od EVO infektivna samo tokom faze trajanja simptoma</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bolesti, Centar za kontrolu i prevenciju bolesti (CDC) ne preporučuje stavljanje pod zdravstveni nadzor osoba koje su bile na komercijalnom letu sa obolelom osobom. </a:t>
            </a:r>
          </a:p>
          <a:p>
            <a:endParaRPr lang="en-US" sz="3400" dirty="0">
              <a:solidFill>
                <a:schemeClr val="accent1">
                  <a:lumMod val="60000"/>
                  <a:lumOff val="40000"/>
                </a:schemeClr>
              </a:solidFill>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chemeClr val="accent1">
                    <a:lumMod val="60000"/>
                    <a:lumOff val="40000"/>
                  </a:schemeClr>
                </a:solidFill>
                <a:latin typeface="Calibri" pitchFamily="34" charset="0"/>
              </a:rPr>
              <a:t>Prvi</a:t>
            </a:r>
            <a:r>
              <a:rPr lang="en-US" b="1" dirty="0" smtClean="0">
                <a:solidFill>
                  <a:schemeClr val="accent1">
                    <a:lumMod val="60000"/>
                    <a:lumOff val="40000"/>
                  </a:schemeClr>
                </a:solidFill>
                <a:latin typeface="Calibri" pitchFamily="34" charset="0"/>
              </a:rPr>
              <a:t> </a:t>
            </a:r>
            <a:r>
              <a:rPr lang="en-US" b="1" dirty="0" err="1" smtClean="0">
                <a:solidFill>
                  <a:schemeClr val="accent1">
                    <a:lumMod val="60000"/>
                    <a:lumOff val="40000"/>
                  </a:schemeClr>
                </a:solidFill>
                <a:latin typeface="Calibri" pitchFamily="34" charset="0"/>
              </a:rPr>
              <a:t>slučaj</a:t>
            </a:r>
            <a:r>
              <a:rPr lang="en-US" b="1" dirty="0" smtClean="0">
                <a:solidFill>
                  <a:schemeClr val="accent1">
                    <a:lumMod val="60000"/>
                    <a:lumOff val="40000"/>
                  </a:schemeClr>
                </a:solidFill>
                <a:latin typeface="Calibri" pitchFamily="34" charset="0"/>
              </a:rPr>
              <a:t> </a:t>
            </a:r>
            <a:r>
              <a:rPr lang="x-none" b="1" dirty="0" smtClean="0">
                <a:solidFill>
                  <a:schemeClr val="accent1">
                    <a:lumMod val="60000"/>
                    <a:lumOff val="40000"/>
                  </a:schemeClr>
                </a:solidFill>
                <a:latin typeface="Calibri" pitchFamily="34" charset="0"/>
              </a:rPr>
              <a:t>zaražavanja virusom e</a:t>
            </a:r>
            <a:r>
              <a:rPr lang="en-US" b="1" dirty="0" smtClean="0">
                <a:solidFill>
                  <a:schemeClr val="accent1">
                    <a:lumMod val="60000"/>
                    <a:lumOff val="40000"/>
                  </a:schemeClr>
                </a:solidFill>
                <a:latin typeface="Calibri" pitchFamily="34" charset="0"/>
              </a:rPr>
              <a:t>bole u </a:t>
            </a:r>
            <a:r>
              <a:rPr lang="x-none" b="1" dirty="0" smtClean="0">
                <a:solidFill>
                  <a:schemeClr val="accent1">
                    <a:lumMod val="60000"/>
                    <a:lumOff val="40000"/>
                  </a:schemeClr>
                </a:solidFill>
                <a:latin typeface="Calibri" pitchFamily="34" charset="0"/>
              </a:rPr>
              <a:t>EU</a:t>
            </a:r>
            <a:endParaRPr lang="en-US" b="1" dirty="0" smtClean="0">
              <a:solidFill>
                <a:schemeClr val="accent1">
                  <a:lumMod val="60000"/>
                  <a:lumOff val="40000"/>
                </a:schemeClr>
              </a:solidFill>
              <a:latin typeface="Calibri" pitchFamily="34" charset="0"/>
            </a:endParaRPr>
          </a:p>
        </p:txBody>
      </p:sp>
      <p:sp>
        <p:nvSpPr>
          <p:cNvPr id="3" name="Content Placeholder 2"/>
          <p:cNvSpPr>
            <a:spLocks noGrp="1"/>
          </p:cNvSpPr>
          <p:nvPr>
            <p:ph idx="1"/>
          </p:nvPr>
        </p:nvSpPr>
        <p:spPr/>
        <p:txBody>
          <a:bodyPr>
            <a:normAutofit fontScale="62500" lnSpcReduction="20000"/>
          </a:bodyPr>
          <a:lstStyle/>
          <a:p>
            <a:r>
              <a:rPr lang="x-none" sz="3400" b="1" dirty="0" smtClean="0">
                <a:solidFill>
                  <a:schemeClr val="accent1">
                    <a:lumMod val="60000"/>
                    <a:lumOff val="40000"/>
                  </a:schemeClr>
                </a:solidFill>
              </a:rPr>
              <a:t>Španske vlasti su 6. oktobra prijavile prvi potvrđen autohtoni slučaj EVO </a:t>
            </a:r>
          </a:p>
          <a:p>
            <a:r>
              <a:rPr lang="x-none" sz="3400" b="1" dirty="0" smtClean="0">
                <a:solidFill>
                  <a:schemeClr val="accent1">
                    <a:lumMod val="60000"/>
                    <a:lumOff val="40000"/>
                  </a:schemeClr>
                </a:solidFill>
              </a:rPr>
              <a:t>U pitanju je medicinska sestra, koja je bila uključena u negu španskog državljana, koji je u okviru medicinske evakuacije vraćen u Španiju 22. septembra, a umro 25. septembra</a:t>
            </a:r>
          </a:p>
          <a:p>
            <a:r>
              <a:rPr lang="x-none" sz="3400" b="1" dirty="0" smtClean="0">
                <a:solidFill>
                  <a:schemeClr val="accent1">
                    <a:lumMod val="60000"/>
                    <a:lumOff val="40000"/>
                  </a:schemeClr>
                </a:solidFill>
              </a:rPr>
              <a:t>Medicinska sestra je tokom nege pacijenta nosila odgovarajuću ličnu zaštitnu opremu</a:t>
            </a:r>
          </a:p>
          <a:p>
            <a:r>
              <a:rPr lang="x-none" sz="3400" b="1" dirty="0" smtClean="0">
                <a:solidFill>
                  <a:schemeClr val="accent1">
                    <a:lumMod val="60000"/>
                    <a:lumOff val="40000"/>
                  </a:schemeClr>
                </a:solidFill>
              </a:rPr>
              <a:t>Simptomi bolesti počeli su 30. septembra, a ona je hospitalizovana 6. oktobra i smeštena u strogu izolaciju</a:t>
            </a:r>
          </a:p>
          <a:p>
            <a:r>
              <a:rPr lang="x-none" sz="3400" b="1" dirty="0" smtClean="0">
                <a:solidFill>
                  <a:schemeClr val="accent1">
                    <a:lumMod val="60000"/>
                    <a:lumOff val="40000"/>
                  </a:schemeClr>
                </a:solidFill>
              </a:rPr>
              <a:t>Ovo je prvi slučaj transmisije virusa ebole u </a:t>
            </a:r>
            <a:r>
              <a:rPr lang="x-none" sz="3400" b="1" smtClean="0">
                <a:solidFill>
                  <a:schemeClr val="accent1">
                    <a:lumMod val="60000"/>
                    <a:lumOff val="40000"/>
                  </a:schemeClr>
                </a:solidFill>
              </a:rPr>
              <a:t>Evropskoj </a:t>
            </a:r>
            <a:r>
              <a:rPr lang="sr-Latn-CS" sz="3400" b="1" dirty="0" smtClean="0">
                <a:solidFill>
                  <a:schemeClr val="accent1">
                    <a:lumMod val="60000"/>
                    <a:lumOff val="40000"/>
                  </a:schemeClr>
                </a:solidFill>
              </a:rPr>
              <a:t>u</a:t>
            </a:r>
            <a:r>
              <a:rPr lang="x-none" sz="3400" b="1" smtClean="0">
                <a:solidFill>
                  <a:schemeClr val="accent1">
                    <a:lumMod val="60000"/>
                    <a:lumOff val="40000"/>
                  </a:schemeClr>
                </a:solidFill>
              </a:rPr>
              <a:t>niji</a:t>
            </a:r>
            <a:endParaRPr lang="x-none" sz="3400" b="1" dirty="0" smtClean="0">
              <a:solidFill>
                <a:schemeClr val="accent1">
                  <a:lumMod val="60000"/>
                  <a:lumOff val="40000"/>
                </a:schemeClr>
              </a:solidFill>
            </a:endParaRPr>
          </a:p>
          <a:p>
            <a:r>
              <a:rPr lang="x-none" sz="3400" b="1" dirty="0" smtClean="0">
                <a:solidFill>
                  <a:schemeClr val="accent1">
                    <a:lumMod val="60000"/>
                    <a:lumOff val="40000"/>
                  </a:schemeClr>
                </a:solidFill>
              </a:rPr>
              <a:t>Odmah je sprovedeno aktivno traženje kontakata</a:t>
            </a:r>
          </a:p>
          <a:p>
            <a:r>
              <a:rPr lang="x-none" sz="3400" b="1" dirty="0" smtClean="0">
                <a:solidFill>
                  <a:schemeClr val="accent1">
                    <a:lumMod val="60000"/>
                    <a:lumOff val="40000"/>
                  </a:schemeClr>
                </a:solidFill>
              </a:rPr>
              <a:t>Otkrivene su i prate se ukupno 22 osobe iz kontakta, uglavnom zdravstveni radnici i članovi porodice</a:t>
            </a:r>
          </a:p>
          <a:p>
            <a:r>
              <a:rPr lang="x-none" sz="3400" b="1" dirty="0" smtClean="0">
                <a:solidFill>
                  <a:schemeClr val="accent1">
                    <a:lumMod val="60000"/>
                    <a:lumOff val="40000"/>
                  </a:schemeClr>
                </a:solidFill>
              </a:rPr>
              <a:t>U toku </a:t>
            </a:r>
            <a:r>
              <a:rPr lang="x-none" sz="3400" b="1" smtClean="0">
                <a:solidFill>
                  <a:schemeClr val="accent1">
                    <a:lumMod val="60000"/>
                    <a:lumOff val="40000"/>
                  </a:schemeClr>
                </a:solidFill>
              </a:rPr>
              <a:t>je istraživanje </a:t>
            </a:r>
            <a:r>
              <a:rPr lang="x-none" sz="3400" b="1" dirty="0" smtClean="0">
                <a:solidFill>
                  <a:schemeClr val="accent1">
                    <a:lumMod val="60000"/>
                    <a:lumOff val="40000"/>
                  </a:schemeClr>
                </a:solidFill>
              </a:rPr>
              <a:t>načina prenošenja infekcije</a:t>
            </a:r>
            <a:r>
              <a:rPr lang="vi-VN" sz="3400" dirty="0" smtClean="0">
                <a:solidFill>
                  <a:schemeClr val="accent1">
                    <a:lumMod val="60000"/>
                    <a:lumOff val="40000"/>
                  </a:schemeClr>
                </a:solidFill>
              </a:rPr>
              <a:t>.</a:t>
            </a:r>
            <a:endParaRPr lang="en-US" sz="3400" dirty="0">
              <a:solidFill>
                <a:schemeClr val="accent1">
                  <a:lumMod val="60000"/>
                  <a:lumOff val="40000"/>
                </a:schemeClr>
              </a:solidFill>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b="1" dirty="0" smtClean="0">
                <a:solidFill>
                  <a:schemeClr val="accent1">
                    <a:lumMod val="60000"/>
                    <a:lumOff val="40000"/>
                  </a:schemeClr>
                </a:solidFill>
                <a:latin typeface="Calibri" pitchFamily="34" charset="0"/>
              </a:rPr>
              <a:t>Epidemije ebola virusnog oboljenja u DR Kongo</a:t>
            </a:r>
            <a:endParaRPr lang="en-US" b="1" dirty="0" smtClean="0">
              <a:solidFill>
                <a:schemeClr val="accent1">
                  <a:lumMod val="60000"/>
                  <a:lumOff val="40000"/>
                </a:schemeClr>
              </a:solidFill>
              <a:latin typeface="Calibri" pitchFamily="34" charset="0"/>
            </a:endParaRPr>
          </a:p>
        </p:txBody>
      </p:sp>
      <p:sp>
        <p:nvSpPr>
          <p:cNvPr id="3" name="Content Placeholder 2"/>
          <p:cNvSpPr>
            <a:spLocks noGrp="1"/>
          </p:cNvSpPr>
          <p:nvPr>
            <p:ph idx="1"/>
          </p:nvPr>
        </p:nvSpPr>
        <p:spPr/>
        <p:txBody>
          <a:bodyPr>
            <a:normAutofit/>
          </a:bodyPr>
          <a:lstStyle/>
          <a:p>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Ministarstvo</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zdravlja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DR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Kongo</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prijavilo</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je SZO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dana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26.8.2014.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godine</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epidemiju</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ebola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virusnog</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oboljenja</a:t>
            </a:r>
            <a:endPar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Epidemija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EVO u DR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Kongo</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nije</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povezana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epidemijom</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zemljama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Zapadne</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Afrike</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endPar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Ovo</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je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sedma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epidemija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ebola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virusnog</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oboljenja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ovoj</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zemlji</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od</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1976.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godine</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endPar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Zaključno sa 7. oktobrom obolela je 71 osoba, od toga osam među zdravstvenim radnicima</a:t>
            </a:r>
          </a:p>
          <a:p>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Registrovana su 43 smrtna ishoda, od toga osam među zdravstvenim radnicima</a:t>
            </a:r>
            <a:endPar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endParaRPr lang="en-US" sz="24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b="1" dirty="0" smtClean="0">
                <a:solidFill>
                  <a:schemeClr val="accent1">
                    <a:lumMod val="60000"/>
                    <a:lumOff val="40000"/>
                  </a:schemeClr>
                </a:solidFill>
                <a:latin typeface="Calibri" pitchFamily="34" charset="0"/>
              </a:rPr>
              <a:t>Marburg virusna hemoragijska groznica u Ugandi</a:t>
            </a:r>
            <a:endParaRPr lang="en-US" b="1" dirty="0" smtClean="0">
              <a:solidFill>
                <a:schemeClr val="accent1">
                  <a:lumMod val="60000"/>
                  <a:lumOff val="40000"/>
                </a:schemeClr>
              </a:solidFill>
              <a:latin typeface="Calibri" pitchFamily="34" charset="0"/>
            </a:endParaRPr>
          </a:p>
        </p:txBody>
      </p:sp>
      <p:sp>
        <p:nvSpPr>
          <p:cNvPr id="3" name="Content Placeholder 2"/>
          <p:cNvSpPr>
            <a:spLocks noGrp="1"/>
          </p:cNvSpPr>
          <p:nvPr>
            <p:ph idx="1"/>
          </p:nvPr>
        </p:nvSpPr>
        <p:spPr/>
        <p:txBody>
          <a:bodyPr>
            <a:normAutofit fontScale="92500" lnSpcReduction="20000"/>
          </a:bodyPr>
          <a:lstStyle/>
          <a:p>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Ministarstvo</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zdravlja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Ugande obavestilo je 5. oktobra SZO o jednom potvrđenom slučaju obolevanja od Marburg virusne hemoragijske groznice </a:t>
            </a:r>
          </a:p>
          <a:p>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 pitanju je zdravstveni radnik, kod koga su se simptomi bolesti pojavili 11</a:t>
            </a:r>
            <a:r>
              <a:rPr lang="x-none" sz="24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septembra</a:t>
            </a:r>
            <a:endPar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Pacijent je hospitalizovan 23. septembra i umro 28. septmebra</a:t>
            </a:r>
          </a:p>
          <a:p>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Nije imao podatak o putovanju van mesta boravka, kontaktu sa obolelom osobom, slepim miševima </a:t>
            </a:r>
            <a:r>
              <a:rPr lang="x-none" sz="24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ili konzumiranj</a:t>
            </a:r>
            <a:r>
              <a:rPr lang="sr-Latn-C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em</a:t>
            </a:r>
            <a:r>
              <a:rPr lang="x-none" sz="24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jela pripremljenog od mesa divljih životinja</a:t>
            </a:r>
          </a:p>
          <a:p>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Infekcija je potvrđena 4. oktobra 2014. godine u Institutu za virusološka istraživanja u Ugandi</a:t>
            </a:r>
          </a:p>
          <a:p>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Od ukupno 146 otkrivenih kontakata, kod 11 osoba iz </a:t>
            </a:r>
            <a:r>
              <a:rPr lang="x-none" sz="24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bliskog kontakt</a:t>
            </a:r>
            <a:r>
              <a:rPr lang="sr-Latn-C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a:t>
            </a:r>
            <a:r>
              <a:rPr lang="x-none" sz="24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došlo je do razvoja simptoma kompatibilnih </a:t>
            </a:r>
            <a:r>
              <a:rPr lang="x-none" sz="24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sa M</a:t>
            </a:r>
            <a:r>
              <a:rPr lang="sr-Latn-C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a:t>
            </a:r>
            <a:r>
              <a:rPr lang="x-none" sz="24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rburg </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virusnom groznicom</a:t>
            </a:r>
          </a:p>
          <a:p>
            <a:endPar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rgic_bojana\Desktop\523824_10_ff.jpg"/>
          <p:cNvPicPr>
            <a:picLocks noGrp="1" noChangeAspect="1" noChangeArrowheads="1"/>
          </p:cNvPicPr>
          <p:nvPr>
            <p:ph idx="1"/>
          </p:nvPr>
        </p:nvPicPr>
        <p:blipFill>
          <a:blip r:embed="rId2" cstate="print"/>
          <a:srcRect/>
          <a:stretch>
            <a:fillRect/>
          </a:stretch>
        </p:blipFill>
        <p:spPr bwMode="auto">
          <a:xfrm>
            <a:off x="1524000" y="1524000"/>
            <a:ext cx="5595938" cy="4750594"/>
          </a:xfrm>
          <a:prstGeom prst="rect">
            <a:avLst/>
          </a:prstGeom>
          <a:noFill/>
        </p:spPr>
      </p:pic>
      <p:pic>
        <p:nvPicPr>
          <p:cNvPr id="3" name="Picture 5"/>
          <p:cNvPicPr>
            <a:picLocks noChangeAspect="1" noChangeArrowheads="1"/>
          </p:cNvPicPr>
          <p:nvPr/>
        </p:nvPicPr>
        <p:blipFill>
          <a:blip r:embed="rId3"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x-none"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Mere koje se preduzimaju u našoj zemlji</a:t>
            </a:r>
            <a:endParaRPr lang="en-US" sz="4000" b="1" dirty="0">
              <a:solidFill>
                <a:schemeClr val="accent1">
                  <a:lumMod val="60000"/>
                  <a:lumOff val="40000"/>
                </a:schemeClr>
              </a:solidFill>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smtClean="0">
                <a:solidFill>
                  <a:schemeClr val="accent1">
                    <a:lumMod val="60000"/>
                    <a:lumOff val="40000"/>
                  </a:schemeClr>
                </a:solidFill>
                <a:latin typeface="Calibri" pitchFamily="34" charset="0"/>
              </a:rPr>
              <a:t>Posebn</a:t>
            </a:r>
            <a:r>
              <a:rPr lang="x-none" b="1" dirty="0" smtClean="0">
                <a:solidFill>
                  <a:schemeClr val="accent1">
                    <a:lumMod val="60000"/>
                    <a:lumOff val="40000"/>
                  </a:schemeClr>
                </a:solidFill>
                <a:latin typeface="Calibri" pitchFamily="34" charset="0"/>
              </a:rPr>
              <a:t>a</a:t>
            </a:r>
            <a:r>
              <a:rPr lang="en-US" b="1" dirty="0" smtClean="0">
                <a:solidFill>
                  <a:schemeClr val="accent1">
                    <a:lumMod val="60000"/>
                    <a:lumOff val="40000"/>
                  </a:schemeClr>
                </a:solidFill>
                <a:latin typeface="Calibri" pitchFamily="34" charset="0"/>
              </a:rPr>
              <a:t> </a:t>
            </a:r>
            <a:r>
              <a:rPr lang="x-none" b="1" dirty="0" smtClean="0">
                <a:solidFill>
                  <a:schemeClr val="accent1">
                    <a:lumMod val="60000"/>
                    <a:lumOff val="40000"/>
                  </a:schemeClr>
                </a:solidFill>
                <a:latin typeface="Calibri" pitchFamily="34" charset="0"/>
              </a:rPr>
              <a:t>radna grupa Ministarstva zdravlja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r>
              <a:rPr lang="x-none"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Početkom avgusta održan je prvi sastanak u koordinaciji Ministarstva zdravlja na temu aktuelne epidemiološke situacije ebole i preduzimanje odgovarajućih mera prevencije</a:t>
            </a:r>
          </a:p>
          <a:p>
            <a:r>
              <a:rPr lang="x-none"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Hitna sednica RSK za zaštitu stanovništva od zaraznih bolesti povodom širenja ebole u zemljama Zapadne Afrike</a:t>
            </a:r>
            <a:endParaRPr lang="en-US"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x-none"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a:t>
            </a:r>
            <a:r>
              <a:rPr lang="en-US" sz="4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lgoritam</a:t>
            </a:r>
            <a:r>
              <a:rPr lang="en-US"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4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aktivnosti</a:t>
            </a:r>
            <a:r>
              <a:rPr lang="en-US"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4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a:t>
            </a:r>
            <a:r>
              <a:rPr lang="en-US"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4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postupanje</a:t>
            </a:r>
            <a:r>
              <a:rPr lang="en-US"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 </a:t>
            </a:r>
            <a:r>
              <a:rPr lang="en-US" sz="4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slučaju</a:t>
            </a:r>
            <a:r>
              <a:rPr lang="en-US"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4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sumnje</a:t>
            </a:r>
            <a:r>
              <a:rPr lang="en-US"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en-US" sz="4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obolevanja</a:t>
            </a:r>
            <a:r>
              <a:rPr lang="en-US"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4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od</a:t>
            </a:r>
            <a:r>
              <a:rPr lang="en-US"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4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ebola</a:t>
            </a:r>
            <a:r>
              <a:rPr lang="en-US"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4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virusnog</a:t>
            </a:r>
            <a:r>
              <a:rPr lang="en-US"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4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oboljenja</a:t>
            </a:r>
            <a:r>
              <a:rPr lang="en-US"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(EVO)</a:t>
            </a:r>
            <a:endParaRPr lang="x-none" sz="4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ctr">
              <a:buNone/>
            </a:pPr>
            <a:endParaRPr lang="en-US" sz="4000" b="1" dirty="0">
              <a:solidFill>
                <a:schemeClr val="accent1">
                  <a:lumMod val="60000"/>
                  <a:lumOff val="40000"/>
                </a:schemeClr>
              </a:solidFill>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b="1" dirty="0" smtClean="0">
                <a:solidFill>
                  <a:schemeClr val="accent1">
                    <a:lumMod val="60000"/>
                    <a:lumOff val="40000"/>
                  </a:schemeClr>
                </a:solidFill>
                <a:latin typeface="Calibri" pitchFamily="34" charset="0"/>
              </a:rPr>
              <a:t>Zakonska regulativa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 </a:t>
            </a:r>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skladu sa Zakonom o zaštiti stanovništva od zaraznih bolesti (</a:t>
            </a:r>
            <a:r>
              <a:rPr lang="sr-Latn-C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Sl. </a:t>
            </a:r>
            <a:r>
              <a:rPr lang="sr-Latn-C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a:t>
            </a:r>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lasnik RS</a:t>
            </a:r>
            <a:r>
              <a:rPr lang="sr-Latn-C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125/04) zaštita stanovnika od ebole sprovodi se obavljanjem epidemiološkog nadzora i primenom propisanih mera, njihovim programiranjem, planiranjem, organizovanjem, kontrolom sprovođenja tih mera i obezbeđivanjem materijalnih i drugih sredstava za njihovo sprovođenje.</a:t>
            </a:r>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Epidemiološki</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nadzor</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organizuju</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sprovode</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instituti</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odnosno</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zavodi</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javno</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zdravlje</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skladu</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sa</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8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zakonom</a:t>
            </a:r>
            <a:r>
              <a:rPr lang="en-U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b="1" dirty="0" smtClean="0">
                <a:solidFill>
                  <a:schemeClr val="accent1">
                    <a:lumMod val="60000"/>
                    <a:lumOff val="40000"/>
                  </a:schemeClr>
                </a:solidFill>
                <a:latin typeface="Calibri" pitchFamily="34" charset="0"/>
              </a:rPr>
              <a:t>Zakonska regulativa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Zaštita stanovništva obuhvata i primenu mera utvrđenih Međunarodnim zdravstvenim pravilnikom.</a:t>
            </a:r>
          </a:p>
          <a:p>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Prema Pravilniku o prijavljivanju zaraznih bolesti i drugih slučajeva utvrđenih Zakonom o zaraznim bolestima (</a:t>
            </a:r>
            <a:r>
              <a:rPr lang="sr-Latn-C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Sl. </a:t>
            </a:r>
            <a:r>
              <a:rPr lang="sr-Latn-C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a:t>
            </a:r>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lasnik RS</a:t>
            </a:r>
            <a:r>
              <a:rPr lang="sr-Latn-C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98/05) ,član 7, hitnom prijavom se prijavljuje sumnja da postoji oboljenje od: kolere, kuge, velikih boginja, žute groznice, virusnih hemoragijskih groznica, poliomijelitisa, difterije, malih boginja i botulizma. </a:t>
            </a:r>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January 2013\SPB doc\SPB Manual\Health Education\Virus ecology cycle cartoons\EBOLA_ecology_800px.jpg"/>
          <p:cNvPicPr>
            <a:picLocks noGrp="1" noChangeAspect="1" noChangeArrowheads="1"/>
          </p:cNvPicPr>
          <p:nvPr>
            <p:ph idx="1"/>
          </p:nvPr>
        </p:nvPicPr>
        <p:blipFill>
          <a:blip r:embed="rId2" cstate="print"/>
          <a:srcRect/>
          <a:stretch>
            <a:fillRect/>
          </a:stretch>
        </p:blipFill>
        <p:spPr bwMode="auto">
          <a:xfrm>
            <a:off x="228600" y="152400"/>
            <a:ext cx="8763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b="1" dirty="0" smtClean="0">
                <a:solidFill>
                  <a:schemeClr val="accent1">
                    <a:lumMod val="60000"/>
                    <a:lumOff val="40000"/>
                  </a:schemeClr>
                </a:solidFill>
                <a:latin typeface="Calibri" pitchFamily="34" charset="0"/>
              </a:rPr>
              <a:t>Zakonska regulativa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Hitno prijavljivanje vrši se odmah po postavljanju sumnje da postoji oboljenje od zarazne bolesti utvrđene u stavu 1 člana 7, telefonom, telegramom, telefaksom, u elektronskom obliku ili na drugi način pogodan za hitno obaveštavanje, uz istovremeno podnošenje pojedinačne prijave sumnje da postoji to oboljenje.</a:t>
            </a:r>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 članu 12. stav 2, definisano je da se kopije pojedinačnih prijava oboljenja i smrti iz člana 7. ovog pravilnika dostavljaju Institutu za javno zdravlje Srbije.</a:t>
            </a:r>
          </a:p>
          <a:p>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b="1" dirty="0" smtClean="0">
                <a:solidFill>
                  <a:schemeClr val="accent1">
                    <a:lumMod val="60000"/>
                    <a:lumOff val="40000"/>
                  </a:schemeClr>
                </a:solidFill>
                <a:latin typeface="Calibri" pitchFamily="34" charset="0"/>
              </a:rPr>
              <a:t>Zakonska regulativa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Hitno prijavljivanje vrši se odmah po postavljanju sumnje da postoji oboljenje od zarazne bolesti utvrđene u stavu 1 člana 7, telefonom, telegramom, telefaksom, u elektronskom obliku ili na drugi način pogodan za hitno obaveštavanje, uz istovremeno podnošenje pojedinačne prijave sumnje da postoji to oboljenje.</a:t>
            </a:r>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 članu 12. stav 2, definisano je da se kopije pojedinačnih prijava oboljenja i smrti iz člana 7. ovog pravilnika dostavljaju Institutu za javno zdravlje Srbije.</a:t>
            </a:r>
          </a:p>
          <a:p>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b="1" dirty="0" smtClean="0">
                <a:solidFill>
                  <a:schemeClr val="accent1">
                    <a:lumMod val="60000"/>
                    <a:lumOff val="40000"/>
                  </a:schemeClr>
                </a:solidFill>
                <a:latin typeface="Calibri" pitchFamily="34" charset="0"/>
              </a:rPr>
              <a:t>Zakonska regulativa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r>
              <a:rPr lang="x-none" sz="3200" b="1" dirty="0" smtClean="0">
                <a:solidFill>
                  <a:schemeClr val="accent1">
                    <a:lumMod val="60000"/>
                    <a:lumOff val="40000"/>
                  </a:schemeClr>
                </a:solidFill>
                <a:latin typeface="Calibri" pitchFamily="34" charset="0"/>
              </a:rPr>
              <a:t>U okviru P</a:t>
            </a:r>
            <a:r>
              <a:rPr lang="en-US" sz="3200" b="1" dirty="0" err="1" smtClean="0">
                <a:solidFill>
                  <a:schemeClr val="accent1">
                    <a:lumMod val="60000"/>
                    <a:lumOff val="40000"/>
                  </a:schemeClr>
                </a:solidFill>
                <a:latin typeface="Calibri" pitchFamily="34" charset="0"/>
              </a:rPr>
              <a:t>osebn</a:t>
            </a:r>
            <a:r>
              <a:rPr lang="x-none" sz="3200" b="1" dirty="0" smtClean="0">
                <a:solidFill>
                  <a:schemeClr val="accent1">
                    <a:lumMod val="60000"/>
                    <a:lumOff val="40000"/>
                  </a:schemeClr>
                </a:solidFill>
                <a:latin typeface="Calibri" pitchFamily="34" charset="0"/>
              </a:rPr>
              <a:t>ih</a:t>
            </a:r>
            <a:r>
              <a:rPr lang="en-US" sz="3200" b="1" dirty="0" smtClean="0">
                <a:solidFill>
                  <a:schemeClr val="accent1">
                    <a:lumMod val="60000"/>
                    <a:lumOff val="40000"/>
                  </a:schemeClr>
                </a:solidFill>
                <a:latin typeface="Calibri" pitchFamily="34" charset="0"/>
              </a:rPr>
              <a:t> </a:t>
            </a:r>
            <a:r>
              <a:rPr lang="en-US" sz="3200" b="1" dirty="0" err="1" smtClean="0">
                <a:solidFill>
                  <a:schemeClr val="accent1">
                    <a:lumMod val="60000"/>
                    <a:lumOff val="40000"/>
                  </a:schemeClr>
                </a:solidFill>
                <a:latin typeface="Calibri" pitchFamily="34" charset="0"/>
              </a:rPr>
              <a:t>mer</a:t>
            </a:r>
            <a:r>
              <a:rPr lang="x-none" sz="3200" b="1" dirty="0" smtClean="0">
                <a:solidFill>
                  <a:schemeClr val="accent1">
                    <a:lumMod val="60000"/>
                    <a:lumOff val="40000"/>
                  </a:schemeClr>
                </a:solidFill>
                <a:latin typeface="Calibri" pitchFamily="34" charset="0"/>
              </a:rPr>
              <a:t>a</a:t>
            </a:r>
            <a:r>
              <a:rPr lang="en-US" sz="3200" b="1" dirty="0" smtClean="0">
                <a:solidFill>
                  <a:schemeClr val="accent1">
                    <a:lumMod val="60000"/>
                    <a:lumOff val="40000"/>
                  </a:schemeClr>
                </a:solidFill>
                <a:latin typeface="Calibri" pitchFamily="34" charset="0"/>
              </a:rPr>
              <a:t> </a:t>
            </a:r>
            <a:r>
              <a:rPr lang="en-US" sz="3200" b="1" dirty="0" err="1" smtClean="0">
                <a:solidFill>
                  <a:schemeClr val="accent1">
                    <a:lumMod val="60000"/>
                    <a:lumOff val="40000"/>
                  </a:schemeClr>
                </a:solidFill>
                <a:latin typeface="Calibri" pitchFamily="34" charset="0"/>
              </a:rPr>
              <a:t>za</a:t>
            </a:r>
            <a:r>
              <a:rPr lang="x-none" sz="3200" b="1" dirty="0" smtClean="0">
                <a:solidFill>
                  <a:schemeClr val="accent1">
                    <a:lumMod val="60000"/>
                    <a:lumOff val="40000"/>
                  </a:schemeClr>
                </a:solidFill>
                <a:latin typeface="Calibri" pitchFamily="34" charset="0"/>
              </a:rPr>
              <a:t>štite stanovništva od zaraznih bolesti </a:t>
            </a:r>
            <a:r>
              <a:rPr lang="en-US" sz="3200" b="1" dirty="0" smtClean="0">
                <a:solidFill>
                  <a:schemeClr val="accent1">
                    <a:lumMod val="60000"/>
                    <a:lumOff val="40000"/>
                  </a:schemeClr>
                </a:solidFill>
                <a:latin typeface="Calibri" pitchFamily="34" charset="0"/>
              </a:rPr>
              <a:t>, </a:t>
            </a:r>
            <a:r>
              <a:rPr lang="en-US" sz="3200" b="1" dirty="0" err="1" smtClean="0">
                <a:solidFill>
                  <a:schemeClr val="accent1">
                    <a:lumMod val="60000"/>
                    <a:lumOff val="40000"/>
                  </a:schemeClr>
                </a:solidFill>
                <a:latin typeface="Calibri" pitchFamily="34" charset="0"/>
              </a:rPr>
              <a:t>član</a:t>
            </a:r>
            <a:r>
              <a:rPr lang="en-US" sz="3200" b="1" dirty="0" smtClean="0">
                <a:solidFill>
                  <a:schemeClr val="accent1">
                    <a:lumMod val="60000"/>
                    <a:lumOff val="40000"/>
                  </a:schemeClr>
                </a:solidFill>
                <a:latin typeface="Calibri" pitchFamily="34" charset="0"/>
              </a:rPr>
              <a:t> 9, </a:t>
            </a:r>
            <a:r>
              <a:rPr lang="en-US" sz="3200" b="1" dirty="0" err="1" smtClean="0">
                <a:solidFill>
                  <a:schemeClr val="accent1">
                    <a:lumMod val="60000"/>
                    <a:lumOff val="40000"/>
                  </a:schemeClr>
                </a:solidFill>
                <a:latin typeface="Calibri" pitchFamily="34" charset="0"/>
              </a:rPr>
              <a:t>definisani</a:t>
            </a:r>
            <a:r>
              <a:rPr lang="en-US" sz="3200" b="1" dirty="0" smtClean="0">
                <a:solidFill>
                  <a:schemeClr val="accent1">
                    <a:lumMod val="60000"/>
                    <a:lumOff val="40000"/>
                  </a:schemeClr>
                </a:solidFill>
                <a:latin typeface="Calibri" pitchFamily="34" charset="0"/>
              </a:rPr>
              <a:t> </a:t>
            </a:r>
            <a:r>
              <a:rPr lang="en-US" sz="3200" b="1" dirty="0" err="1" smtClean="0">
                <a:solidFill>
                  <a:schemeClr val="accent1">
                    <a:lumMod val="60000"/>
                    <a:lumOff val="40000"/>
                  </a:schemeClr>
                </a:solidFill>
                <a:latin typeface="Calibri" pitchFamily="34" charset="0"/>
              </a:rPr>
              <a:t>su</a:t>
            </a:r>
            <a:r>
              <a:rPr lang="x-none" sz="3200" b="1" dirty="0" smtClean="0">
                <a:solidFill>
                  <a:schemeClr val="accent1">
                    <a:lumMod val="60000"/>
                    <a:lumOff val="40000"/>
                  </a:schemeClr>
                </a:solidFill>
                <a:latin typeface="Calibri" pitchFamily="34" charset="0"/>
              </a:rPr>
              <a:t>:</a:t>
            </a:r>
          </a:p>
          <a:p>
            <a:pPr lvl="1"/>
            <a:r>
              <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Zdravstveni nadzor</a:t>
            </a:r>
          </a:p>
          <a:p>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r>
              <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Karantin</a:t>
            </a:r>
          </a:p>
          <a:p>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r>
              <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Izolacija</a:t>
            </a: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b="1" dirty="0" smtClean="0">
                <a:solidFill>
                  <a:schemeClr val="accent1">
                    <a:lumMod val="60000"/>
                    <a:lumOff val="40000"/>
                  </a:schemeClr>
                </a:solidFill>
                <a:latin typeface="Calibri" pitchFamily="34" charset="0"/>
              </a:rPr>
              <a:t>Zdravstveni nadzor</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70000" lnSpcReduction="20000"/>
          </a:bodyPr>
          <a:lstStyle/>
          <a:p>
            <a:endParaRPr lang="x-none" b="1" dirty="0" smtClean="0">
              <a:solidFill>
                <a:schemeClr val="accent1">
                  <a:lumMod val="60000"/>
                  <a:lumOff val="40000"/>
                </a:schemeClr>
              </a:solidFill>
              <a:effectLst>
                <a:outerShdw blurRad="38100" dist="38100" dir="2700000" algn="tl">
                  <a:srgbClr val="000000">
                    <a:alpha val="43137"/>
                  </a:srgbClr>
                </a:outerShdw>
              </a:effectLst>
            </a:endParaRPr>
          </a:p>
          <a:p>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Prema članu 23, sva lica koja dolaze iz zemalja u kojima ima kolere, kuge, velikih boginja, žute groznice, virusnih hemoragijskih groznica (gde spada i ebola) i malarije stavljaju se pod zdravstveni nadzor. </a:t>
            </a:r>
            <a:endPar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Licima koja se, u skladu sa ovim zakonom, stavljaju pod zdravstveni nadzor, na graničnom prelazu, odnosno na mestu ulaska u zemlju, uručuje se rešenje sanitarnog inspektora o stavljanju pod zdravstveni nadzor. </a:t>
            </a:r>
            <a:endPar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Lice kome je određena mera stavljanja pod zdravstveni nadzor mora se, u skladu sa izdatim rešenjem sanitarnog inspektora, javljati institutu, odnosno zavodu za javno zdravlje prema mestu boravka, radi praćenja svog zdravstvenog stanja.</a:t>
            </a:r>
            <a:endParaRPr lang="en-US" sz="36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b="1" dirty="0" smtClean="0">
                <a:solidFill>
                  <a:schemeClr val="accent1">
                    <a:lumMod val="60000"/>
                    <a:lumOff val="40000"/>
                  </a:schemeClr>
                </a:solidFill>
                <a:latin typeface="Calibri" pitchFamily="34" charset="0"/>
              </a:rPr>
              <a:t>Karantin</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70000" lnSpcReduction="20000"/>
          </a:bodyPr>
          <a:lstStyle/>
          <a:p>
            <a:endParaRPr lang="x-none" b="1" dirty="0" smtClean="0">
              <a:solidFill>
                <a:schemeClr val="accent1">
                  <a:lumMod val="60000"/>
                  <a:lumOff val="40000"/>
                </a:schemeClr>
              </a:solidFill>
              <a:effectLst>
                <a:outerShdw blurRad="38100" dist="38100" dir="2700000" algn="tl">
                  <a:srgbClr val="000000">
                    <a:alpha val="43137"/>
                  </a:srgbClr>
                </a:outerShdw>
              </a:effectLst>
            </a:endParaRPr>
          </a:p>
          <a:p>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Prema članu 22. istog zakona karantin se kao mera sprovodi u slučaju da su zdrava lica bila ili postoji sumnja da su bila u kontaktu sa licima obolelim od: kuge, velikih boginja i virusnih hemoragijskih groznica (izuzev hemoragijske groznice sa bubrežnim sindromom).</a:t>
            </a:r>
            <a:endPar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Karantin podrazumeva ograničavanje slobode kretanja i utvrđivanje obaveznih zdravstvenih pregleda ovakvih lica.</a:t>
            </a:r>
            <a:endPar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Dužina trajanja mere karantina određuje se u vremenu trajanja maksimalne inkubacije određene zarazne bolesti.</a:t>
            </a:r>
            <a:endPar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Lica kojima je naređena mera karantina dužna su da se pridržavaju naređenja pod pretnjom prinudnog stavljanja u karantin.</a:t>
            </a:r>
            <a:endParaRPr lang="en-US" sz="36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b="1" dirty="0" smtClean="0">
                <a:solidFill>
                  <a:schemeClr val="accent1">
                    <a:lumMod val="60000"/>
                    <a:lumOff val="40000"/>
                  </a:schemeClr>
                </a:solidFill>
                <a:latin typeface="Calibri" pitchFamily="34" charset="0"/>
              </a:rPr>
              <a:t>Izolacija</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fontScale="25000" lnSpcReduction="20000"/>
          </a:bodyPr>
          <a:lstStyle/>
          <a:p>
            <a:endParaRPr lang="x-none" b="1" dirty="0" smtClean="0">
              <a:solidFill>
                <a:schemeClr val="accent1">
                  <a:lumMod val="60000"/>
                  <a:lumOff val="40000"/>
                </a:schemeClr>
              </a:solidFill>
              <a:effectLst>
                <a:outerShdw blurRad="38100" dist="38100" dir="2700000" algn="tl">
                  <a:srgbClr val="000000">
                    <a:alpha val="43137"/>
                  </a:srgbClr>
                </a:outerShdw>
              </a:effectLst>
            </a:endParaRPr>
          </a:p>
          <a:p>
            <a:r>
              <a:rPr lang="vi-VN"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Prema članu 19. stav 1. ovog zakona lica obolela od kuge, velikih boginja i virusnih hemoragijskih groznica (izuzev hemoragijske groznice sa bubrežnim sindromom), izoluju se i leče u zdravstvenim ustanovama za bolničko lečenje lica obolelih od zaraznih bolesti. </a:t>
            </a:r>
            <a:endParaRPr lang="x-none"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Mera izolacije iz stava 1. ovog člana primenjuju se i traj</a:t>
            </a:r>
            <a:r>
              <a:rPr lang="sr-Latn-CS"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a:t>
            </a:r>
            <a:r>
              <a:rPr lang="vi-VN"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dok postoji opasnost od širenja zarazne bolesti. </a:t>
            </a:r>
          </a:p>
          <a:p>
            <a:r>
              <a:rPr lang="vi-VN"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Prema članu 19. stav 3. ovog  zakona, u</a:t>
            </a:r>
            <a:r>
              <a:rPr lang="en-US"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zdravstvenim ustanovama za bolničko lečenje lica obolelih od zaraznih bolesti, izoluju se i lica za koja postoji sumnja da boluju od  kuge, velikih boginja i virusnih hemoragijskih groznica, kao i lica za koja postoji sumnja da boluju od zarazne bolesti nepoznate etiologije. </a:t>
            </a:r>
            <a:endParaRPr lang="x-none"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Mera izolacije iz stava 3.  sprovodi se i traje do postavljanja dijagnoze koja ne zahteva izolaciju.</a:t>
            </a: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smtClean="0">
                <a:solidFill>
                  <a:schemeClr val="accent1">
                    <a:lumMod val="60000"/>
                    <a:lumOff val="40000"/>
                  </a:schemeClr>
                </a:solidFill>
                <a:latin typeface="Calibri" pitchFamily="34" charset="0"/>
              </a:rPr>
              <a:t>Definicija</a:t>
            </a:r>
            <a:r>
              <a:rPr lang="en-US" b="1" dirty="0" smtClean="0">
                <a:solidFill>
                  <a:schemeClr val="accent1">
                    <a:lumMod val="60000"/>
                    <a:lumOff val="40000"/>
                  </a:schemeClr>
                </a:solidFill>
                <a:latin typeface="Calibri" pitchFamily="34" charset="0"/>
              </a:rPr>
              <a:t> </a:t>
            </a:r>
            <a:r>
              <a:rPr lang="en-US" b="1" dirty="0" err="1" smtClean="0">
                <a:solidFill>
                  <a:schemeClr val="accent1">
                    <a:lumMod val="60000"/>
                    <a:lumOff val="40000"/>
                  </a:schemeClr>
                </a:solidFill>
                <a:latin typeface="Calibri" pitchFamily="34" charset="0"/>
              </a:rPr>
              <a:t>slu</a:t>
            </a:r>
            <a:r>
              <a:rPr lang="x-none" b="1" dirty="0" smtClean="0">
                <a:solidFill>
                  <a:schemeClr val="accent1">
                    <a:lumMod val="60000"/>
                    <a:lumOff val="40000"/>
                  </a:schemeClr>
                </a:solidFill>
                <a:latin typeface="Calibri" pitchFamily="34" charset="0"/>
              </a:rPr>
              <a:t>čaja EVO</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fontScale="25000" lnSpcReduction="20000"/>
          </a:bodyPr>
          <a:lstStyle/>
          <a:p>
            <a:endParaRPr lang="x-none" b="1" dirty="0" smtClean="0">
              <a:solidFill>
                <a:schemeClr val="accent1">
                  <a:lumMod val="60000"/>
                  <a:lumOff val="40000"/>
                </a:schemeClr>
              </a:solidFill>
              <a:effectLst>
                <a:outerShdw blurRad="38100" dist="38100" dir="2700000" algn="tl">
                  <a:srgbClr val="000000">
                    <a:alpha val="43137"/>
                  </a:srgbClr>
                </a:outerShdw>
              </a:effectLst>
            </a:endParaRPr>
          </a:p>
          <a:p>
            <a:r>
              <a:rPr lang="vi-VN" sz="112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Klinički kriterijumi</a:t>
            </a:r>
            <a:r>
              <a:rPr lang="vi-VN" sz="11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en-US" sz="11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p>
          <a:p>
            <a:pPr lvl="1"/>
            <a:r>
              <a:rPr lang="vi-VN" sz="9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Iznenadna pojava visoke temperature i najmanje tri od sledećih simptoma:</a:t>
            </a:r>
            <a:endParaRPr lang="en-US" sz="9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Jaka glavobolja</a:t>
            </a:r>
          </a:p>
          <a:p>
            <a:pPr lvl="2"/>
            <a:r>
              <a:rPr lang="vi-VN"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Povraćanje </a:t>
            </a:r>
            <a:endParaRPr lang="en-US"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Anoreksija/gubitak apetita</a:t>
            </a:r>
            <a:endParaRPr lang="en-US"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Dijareja</a:t>
            </a:r>
            <a:endParaRPr lang="en-US"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Letargij</a:t>
            </a:r>
            <a:r>
              <a:rPr lang="en-US"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a:t>
            </a:r>
          </a:p>
          <a:p>
            <a:pPr lvl="2"/>
            <a:r>
              <a:rPr lang="vi-VN"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Bolovi u stomaku</a:t>
            </a:r>
            <a:endParaRPr lang="en-US"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Bolovi u mišićima ili zglobovima</a:t>
            </a:r>
            <a:endParaRPr lang="en-US"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Otežano gutanje</a:t>
            </a:r>
            <a:endParaRPr lang="en-US"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Otežano disanje</a:t>
            </a:r>
            <a:endParaRPr lang="en-US"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Štucavica</a:t>
            </a:r>
            <a:endParaRPr lang="en-US"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8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Krvarenje.</a:t>
            </a: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smtClean="0">
                <a:solidFill>
                  <a:schemeClr val="accent1">
                    <a:lumMod val="60000"/>
                    <a:lumOff val="40000"/>
                  </a:schemeClr>
                </a:solidFill>
                <a:latin typeface="Calibri" pitchFamily="34" charset="0"/>
              </a:rPr>
              <a:t>Definicija</a:t>
            </a:r>
            <a:r>
              <a:rPr lang="en-US" b="1" dirty="0" smtClean="0">
                <a:solidFill>
                  <a:schemeClr val="accent1">
                    <a:lumMod val="60000"/>
                    <a:lumOff val="40000"/>
                  </a:schemeClr>
                </a:solidFill>
                <a:latin typeface="Calibri" pitchFamily="34" charset="0"/>
              </a:rPr>
              <a:t> </a:t>
            </a:r>
            <a:r>
              <a:rPr lang="en-US" b="1" dirty="0" err="1" smtClean="0">
                <a:solidFill>
                  <a:schemeClr val="accent1">
                    <a:lumMod val="60000"/>
                    <a:lumOff val="40000"/>
                  </a:schemeClr>
                </a:solidFill>
                <a:latin typeface="Calibri" pitchFamily="34" charset="0"/>
              </a:rPr>
              <a:t>slu</a:t>
            </a:r>
            <a:r>
              <a:rPr lang="x-none" b="1" dirty="0" smtClean="0">
                <a:solidFill>
                  <a:schemeClr val="accent1">
                    <a:lumMod val="60000"/>
                    <a:lumOff val="40000"/>
                  </a:schemeClr>
                </a:solidFill>
                <a:latin typeface="Calibri" pitchFamily="34" charset="0"/>
              </a:rPr>
              <a:t>čaja EVO</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fontScale="32500" lnSpcReduction="20000"/>
          </a:bodyPr>
          <a:lstStyle/>
          <a:p>
            <a:endParaRPr lang="x-none" b="1" dirty="0" smtClean="0">
              <a:solidFill>
                <a:schemeClr val="accent1">
                  <a:lumMod val="60000"/>
                  <a:lumOff val="40000"/>
                </a:schemeClr>
              </a:solidFill>
              <a:effectLst>
                <a:outerShdw blurRad="38100" dist="38100" dir="2700000" algn="tl">
                  <a:srgbClr val="000000">
                    <a:alpha val="43137"/>
                  </a:srgbClr>
                </a:outerShdw>
              </a:effectLst>
            </a:endParaRPr>
          </a:p>
          <a:p>
            <a:r>
              <a:rPr lang="vi-VN" sz="96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Epidemiološki kriterijumi:</a:t>
            </a:r>
          </a:p>
          <a:p>
            <a:pPr lvl="1"/>
            <a:r>
              <a:rPr lang="vi-VN" sz="9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Prisutan najmanje jedan od sledećih kriterijuma:</a:t>
            </a:r>
            <a:endParaRPr lang="x-none" sz="9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9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Putovanje ili boravak tokom prethodne tri nedelje (21 dan) u područjima za koja se zna ili postoji sumnja da imaju slučajeve obolevanja od EVO</a:t>
            </a:r>
            <a:endParaRPr lang="x-none" sz="9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Kontakt sa krvlju ili telesnim tečnostima osobe obolele od EVO</a:t>
            </a:r>
          </a:p>
          <a:p>
            <a:endParaRPr lang="vi-VN"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smtClean="0">
                <a:solidFill>
                  <a:schemeClr val="accent1">
                    <a:lumMod val="60000"/>
                    <a:lumOff val="40000"/>
                  </a:schemeClr>
                </a:solidFill>
                <a:latin typeface="Calibri" pitchFamily="34" charset="0"/>
              </a:rPr>
              <a:t>Definicija</a:t>
            </a:r>
            <a:r>
              <a:rPr lang="en-US" b="1" dirty="0" smtClean="0">
                <a:solidFill>
                  <a:schemeClr val="accent1">
                    <a:lumMod val="60000"/>
                    <a:lumOff val="40000"/>
                  </a:schemeClr>
                </a:solidFill>
                <a:latin typeface="Calibri" pitchFamily="34" charset="0"/>
              </a:rPr>
              <a:t> </a:t>
            </a:r>
            <a:r>
              <a:rPr lang="en-US" b="1" dirty="0" err="1" smtClean="0">
                <a:solidFill>
                  <a:schemeClr val="accent1">
                    <a:lumMod val="60000"/>
                    <a:lumOff val="40000"/>
                  </a:schemeClr>
                </a:solidFill>
                <a:latin typeface="Calibri" pitchFamily="34" charset="0"/>
              </a:rPr>
              <a:t>slu</a:t>
            </a:r>
            <a:r>
              <a:rPr lang="x-none" b="1" dirty="0" smtClean="0">
                <a:solidFill>
                  <a:schemeClr val="accent1">
                    <a:lumMod val="60000"/>
                    <a:lumOff val="40000"/>
                  </a:schemeClr>
                </a:solidFill>
                <a:latin typeface="Calibri" pitchFamily="34" charset="0"/>
              </a:rPr>
              <a:t>čaja EVO</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fontScale="32500" lnSpcReduction="20000"/>
          </a:bodyPr>
          <a:lstStyle/>
          <a:p>
            <a:endParaRPr lang="x-none" b="1" dirty="0" smtClean="0">
              <a:solidFill>
                <a:schemeClr val="accent1">
                  <a:lumMod val="60000"/>
                  <a:lumOff val="40000"/>
                </a:schemeClr>
              </a:solidFill>
              <a:effectLst>
                <a:outerShdw blurRad="38100" dist="38100" dir="2700000" algn="tl">
                  <a:srgbClr val="000000">
                    <a:alpha val="43137"/>
                  </a:srgbClr>
                </a:outerShdw>
              </a:effectLst>
            </a:endParaRPr>
          </a:p>
          <a:p>
            <a:r>
              <a:rPr lang="vi-VN" sz="96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Laboratorijski kriterijumi:</a:t>
            </a:r>
            <a:endParaRPr lang="x-none" sz="96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endParaRPr lang="vi-VN" sz="96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r>
              <a:rPr lang="vi-VN" sz="9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Najmanje jedan od sledećih kriterijuma:</a:t>
            </a:r>
            <a:endParaRPr lang="x-none" sz="9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9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Izolovanje virusa ebole iz kliničkog materijala</a:t>
            </a:r>
            <a:endParaRPr lang="x-none" sz="9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Dokazivanje nukleinske kiseline virusa ebole u kliničkom materijalu </a:t>
            </a:r>
            <a:endParaRPr lang="x-none"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2"/>
            <a:r>
              <a:rPr lang="vi-VN"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Dokazivanje specifičnih antitela protiv virusa ebole u kliničkom materijalu (ELISA) </a:t>
            </a:r>
          </a:p>
          <a:p>
            <a:endParaRPr lang="vi-VN" sz="9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sz="4800" b="1" dirty="0" smtClean="0">
                <a:solidFill>
                  <a:schemeClr val="accent1">
                    <a:lumMod val="60000"/>
                    <a:lumOff val="40000"/>
                  </a:schemeClr>
                </a:solidFill>
                <a:latin typeface="Calibri" pitchFamily="34" charset="0"/>
              </a:rPr>
              <a:t>Klasifikacija</a:t>
            </a:r>
            <a:r>
              <a:rPr lang="en-US" sz="4800" b="1" dirty="0" smtClean="0">
                <a:solidFill>
                  <a:schemeClr val="accent1">
                    <a:lumMod val="60000"/>
                    <a:lumOff val="40000"/>
                  </a:schemeClr>
                </a:solidFill>
                <a:latin typeface="Calibri" pitchFamily="34" charset="0"/>
              </a:rPr>
              <a:t> </a:t>
            </a:r>
            <a:r>
              <a:rPr lang="en-US" sz="4800" b="1" dirty="0" err="1" smtClean="0">
                <a:solidFill>
                  <a:schemeClr val="accent1">
                    <a:lumMod val="60000"/>
                    <a:lumOff val="40000"/>
                  </a:schemeClr>
                </a:solidFill>
                <a:latin typeface="Calibri" pitchFamily="34" charset="0"/>
              </a:rPr>
              <a:t>slu</a:t>
            </a:r>
            <a:r>
              <a:rPr lang="x-none" sz="4800" b="1" dirty="0" smtClean="0">
                <a:solidFill>
                  <a:schemeClr val="accent1">
                    <a:lumMod val="60000"/>
                    <a:lumOff val="40000"/>
                  </a:schemeClr>
                </a:solidFill>
                <a:latin typeface="Calibri" pitchFamily="34" charset="0"/>
              </a:rPr>
              <a:t>čaja EVO</a:t>
            </a:r>
            <a:endParaRPr lang="en-US" sz="48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fontScale="92500"/>
          </a:bodyPr>
          <a:lstStyle/>
          <a:p>
            <a:endParaRPr lang="x-none" b="1" dirty="0" smtClean="0">
              <a:solidFill>
                <a:schemeClr val="accent1">
                  <a:lumMod val="60000"/>
                  <a:lumOff val="40000"/>
                </a:schemeClr>
              </a:solidFill>
              <a:effectLst>
                <a:outerShdw blurRad="38100" dist="38100" dir="2700000" algn="tl">
                  <a:srgbClr val="000000">
                    <a:alpha val="43137"/>
                  </a:srgbClr>
                </a:outerShdw>
              </a:effectLst>
            </a:endParaRPr>
          </a:p>
          <a:p>
            <a:r>
              <a:rPr lang="vi-VN" sz="43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Slučaj sumnje na EVO</a:t>
            </a:r>
          </a:p>
          <a:p>
            <a:pPr>
              <a:buNone/>
            </a:pPr>
            <a:r>
              <a:rPr lang="x-none" sz="43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4300"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Slučaj kompatibilan sa kliničkim i epidemiološkim kriterijumima</a:t>
            </a:r>
          </a:p>
          <a:p>
            <a:r>
              <a:rPr lang="vi-VN" sz="43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Potvrđen slučaj EVO</a:t>
            </a:r>
          </a:p>
          <a:p>
            <a:pPr>
              <a:buNone/>
            </a:pPr>
            <a:r>
              <a:rPr lang="x-none" sz="43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4300"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Slučaj sumnje na EVO kompatibilan sa laboratorijskim kriterijumima</a:t>
            </a:r>
          </a:p>
          <a:p>
            <a:pPr>
              <a:buNone/>
            </a:pPr>
            <a:endParaRPr lang="vi-VN" sz="73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Virus ebole se </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prvi put pojavio u 1976</a:t>
            </a:r>
            <a:r>
              <a:rPr lang="sr-Latn-CS"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 Demokratskoj Republici Kongo (blizu reke </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bola) </a:t>
            </a:r>
          </a:p>
          <a:p>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pidemij</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 EVO registruju se</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 </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zabač</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enim selima </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C</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entraln</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i </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apadn</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Afri</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ke</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 blizini tropski</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h</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kišni</a:t>
            </a:r>
            <a:r>
              <a:rPr lang="x-none"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h</a:t>
            </a:r>
            <a:r>
              <a:rPr lang="vi-VN" sz="3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šuma</a:t>
            </a: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800" b="1" dirty="0" smtClean="0">
                <a:solidFill>
                  <a:schemeClr val="accent1">
                    <a:lumMod val="60000"/>
                    <a:lumOff val="40000"/>
                  </a:schemeClr>
                </a:solidFill>
                <a:latin typeface="Calibri" pitchFamily="34" charset="0"/>
              </a:rPr>
              <a:t>A</a:t>
            </a:r>
            <a:r>
              <a:rPr lang="en-US" sz="2800" b="1" dirty="0" smtClean="0">
                <a:solidFill>
                  <a:schemeClr val="accent1">
                    <a:lumMod val="60000"/>
                    <a:lumOff val="40000"/>
                  </a:schemeClr>
                </a:solidFill>
                <a:latin typeface="Calibri" pitchFamily="34" charset="0"/>
              </a:rPr>
              <a:t>LGORITAM AKTIVNOSTI TOKOM ZDRAVSTVENOG NADZORA DO PRIJEMA NA INFEKTIVNU KLINIKU TJ. POTVRDE ODNOSNO ODBACIVANJA SUMNJE NA INFEKCIJU VIRUSOM EBOLE</a:t>
            </a:r>
            <a:endParaRPr lang="en-US" sz="28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a:bodyPr>
          <a:lstStyle/>
          <a:p>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Sva lica koja dolaze iz ugroženih zemalja u kojima ima EVO stavljaju se pod zdravstveni nadzor, radi praćenja njihovog zdravstvenog stanja  u trajanju od 21 dan.</a:t>
            </a:r>
          </a:p>
          <a:p>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Na aerodromu svim licima se uručuje rešenje o stavljanju pod zdravstveni nadzor sa obaveznošću da se u roku od 24 sata jave epidemiologu nadležnog instituta/zavoda za javno zdravlje, prema mestu boravka.</a:t>
            </a:r>
            <a:endParaRPr lang="x-none"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Granična sanitarna inspekcija svakom licu koje dolazi iz ugroženih područja postavlja i pitanje da li je bil</a:t>
            </a:r>
            <a:r>
              <a:rPr lang="sr-Latn-C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a:t>
            </a: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 kontaktu ili sumnja da je bil</a:t>
            </a:r>
            <a:r>
              <a:rPr lang="sr-Latn-C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a:t>
            </a: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 kontaktu sa osobom obolelom od EVO. </a:t>
            </a:r>
            <a:endParaRPr lang="x-none"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Ukoliko se utvrdi da je osoba koja dolazi iz ugroženih područja bila u kontaktu ili sumnja da je bila u kontaktu sa osobom obolelom od EVO, postupa se u skladu sa Zakonom (transport do karantina).</a:t>
            </a:r>
          </a:p>
          <a:p>
            <a:pPr>
              <a:buNone/>
            </a:pPr>
            <a:endParaRPr lang="vi-VN" sz="73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800" b="1" dirty="0" smtClean="0">
                <a:solidFill>
                  <a:schemeClr val="accent1">
                    <a:lumMod val="60000"/>
                    <a:lumOff val="40000"/>
                  </a:schemeClr>
                </a:solidFill>
                <a:latin typeface="Calibri" pitchFamily="34" charset="0"/>
              </a:rPr>
              <a:t>A</a:t>
            </a:r>
            <a:r>
              <a:rPr lang="en-US" sz="2800" b="1" dirty="0" smtClean="0">
                <a:solidFill>
                  <a:schemeClr val="accent1">
                    <a:lumMod val="60000"/>
                    <a:lumOff val="40000"/>
                  </a:schemeClr>
                </a:solidFill>
                <a:latin typeface="Calibri" pitchFamily="34" charset="0"/>
              </a:rPr>
              <a:t>LGORITAM AKTIVNOSTI TOKOM ZDRAVSTVENOG NADZORA DO PRIJEMA NA INFEKTIVNU KLINIKU TJ. POTVRDE ODNOSNO ODBACIVANJA SUMNJE NA INFEKCIJU VIRUSOM EBOLE</a:t>
            </a:r>
            <a:endParaRPr lang="en-US" sz="28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a:bodyPr>
          <a:lstStyle/>
          <a:p>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Granična sanitarna inspekcija svakog jutra za prethodni dan dostavlja Institutu za javno zdravlje Srbije spisak putnika koji su pod zdravstvenim nadzorom.</a:t>
            </a:r>
          </a:p>
          <a:p>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IJZ Srbije taj spisak prosleđuje svim institutima/zavodima radi kontrolisanog nadzora i provere putnika na teritoriji nadležnosti.</a:t>
            </a:r>
          </a:p>
          <a:p>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Ukoliko se osoba nije javila u toku 24 sata od dolaska u zemlju nadležnom institutu/zavodu za javno zdravlje, prema mestu boravka, bez odlaganja odmah obavestiti sanitarnu inspekciju u cilju preduzimanja daljih aktivnosti.</a:t>
            </a:r>
          </a:p>
          <a:p>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Tokom  prv</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og</a:t>
            </a: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javljanja</a:t>
            </a: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epidemiologu u nadležnom institutu/zavodu, licu pod nadzorom neophodno je ukazati na značaj prijavljivanja simptoma tj. objasniti da je neophodno da mere temperaturu dva puta dnevno i da obrate pažnju na eventualne zdravstvene tegobe koje bi se mogle javiti u toku naredne tri nedelje (21 dan) od dana povratka odnosno dolaska u Republiku Srbiju.</a:t>
            </a:r>
          </a:p>
          <a:p>
            <a:pPr>
              <a:buNone/>
            </a:pPr>
            <a:endParaRPr lang="vi-VN" sz="73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800" b="1" dirty="0" smtClean="0">
                <a:solidFill>
                  <a:schemeClr val="accent1">
                    <a:lumMod val="60000"/>
                    <a:lumOff val="40000"/>
                  </a:schemeClr>
                </a:solidFill>
                <a:latin typeface="Calibri" pitchFamily="34" charset="0"/>
              </a:rPr>
              <a:t>A</a:t>
            </a:r>
            <a:r>
              <a:rPr lang="en-US" sz="2800" b="1" dirty="0" smtClean="0">
                <a:solidFill>
                  <a:schemeClr val="accent1">
                    <a:lumMod val="60000"/>
                    <a:lumOff val="40000"/>
                  </a:schemeClr>
                </a:solidFill>
                <a:latin typeface="Calibri" pitchFamily="34" charset="0"/>
              </a:rPr>
              <a:t>LGORITAM AKTIVNOSTI TOKOM ZDRAVSTVENOG NADZORA DO PRIJEMA NA INFEKTIVNU KLINIKU TJ. POTVRDE ODNOSNO ODBACIVANJA SUMNJE NA INFEKCIJU VIRUSOM EBOLE</a:t>
            </a:r>
            <a:endParaRPr lang="en-US" sz="28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lnSpcReduction="10000"/>
          </a:bodyPr>
          <a:lstStyle/>
          <a:p>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Zdravstveni nadzor se obavlja u skladu sa Zakonom.</a:t>
            </a:r>
          </a:p>
          <a:p>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Ukoliko tokom trajanja zdravstvenog nadzora osoba dobije groznicu ili proliv, oseti neobjašnjiv umor i sl. ili druge ozbiljne simptome, neophodno je da se odmah telefonom javi epidemiologu instituta/zavoda za javno zdravlje prema mestu boravka.</a:t>
            </a:r>
          </a:p>
          <a:p>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Važno je podvući da osoba pod nadzorom, ukoliko dobije simptome, ne treba da izlazi iz kuće i  ide samoinicijativno kod lekara.</a:t>
            </a:r>
          </a:p>
          <a:p>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Epidemiolog  nadležnog instituta/zavoda za javno zdravlje, ukoliko su simptomi kompatibilni sa definicijom slučaja, organizuje kola hitne pomoći</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Zavoda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hitnu</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medicinsku</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pomo</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ć u Beograd, Novom Sadu</a:t>
            </a: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Kragujevcu i Nišu</a:t>
            </a: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prema teritoriji pripadnosti, </a:t>
            </a: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namenjena za tu svrhu.</a:t>
            </a:r>
          </a:p>
          <a:p>
            <a:pPr>
              <a:buNone/>
            </a:pPr>
            <a:endParaRPr lang="vi-VN" sz="73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800" b="1" dirty="0" smtClean="0">
                <a:solidFill>
                  <a:schemeClr val="accent1">
                    <a:lumMod val="60000"/>
                    <a:lumOff val="40000"/>
                  </a:schemeClr>
                </a:solidFill>
                <a:latin typeface="Calibri" pitchFamily="34" charset="0"/>
              </a:rPr>
              <a:t>A</a:t>
            </a:r>
            <a:r>
              <a:rPr lang="en-US" sz="2800" b="1" dirty="0" smtClean="0">
                <a:solidFill>
                  <a:schemeClr val="accent1">
                    <a:lumMod val="60000"/>
                    <a:lumOff val="40000"/>
                  </a:schemeClr>
                </a:solidFill>
                <a:latin typeface="Calibri" pitchFamily="34" charset="0"/>
              </a:rPr>
              <a:t>LGORITAM AKTIVNOSTI TOKOM ZDRAVSTVENOG NADZORA DO PRIJEMA NA INFEKTIVNU KLINIKU TJ. POTVRDE ODNOSNO ODBACIVANJA SUMNJE NA INFEKCIJU VIRUSOM EBOLE</a:t>
            </a:r>
            <a:endParaRPr lang="en-US" sz="28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a:bodyPr>
          <a:lstStyle/>
          <a:p>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Prema mestu stalnog ili trenutnog boravka osobe sa mogućom sumnjom na EVO, epidemiolog nadležnog instituta/zavoda za javno zdravlje obaveštava jednu od tri regionalne nadležne infektivne klinike – Beograd, Novi Sad i Niš, o njenom dolasku</a:t>
            </a:r>
            <a:r>
              <a:rPr lang="sr-Latn-C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endPar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 slučaju da osoba, kod koje je došlo do pojave simptoma bolesti, ima potrebu za medicinskom pomoći, neodložnu medicinsku pomoć pruža dežurna ekipa hitne medicinske službe nadležnog doma zdravlja, uz obavezno nošenje lične zaštitne opreme.</a:t>
            </a:r>
            <a:endParaRPr lang="vi-VN" sz="73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800" b="1" dirty="0" smtClean="0">
                <a:solidFill>
                  <a:schemeClr val="accent1">
                    <a:lumMod val="60000"/>
                    <a:lumOff val="40000"/>
                  </a:schemeClr>
                </a:solidFill>
                <a:latin typeface="Calibri" pitchFamily="34" charset="0"/>
              </a:rPr>
              <a:t>A</a:t>
            </a:r>
            <a:r>
              <a:rPr lang="en-US" sz="2800" b="1" dirty="0" smtClean="0">
                <a:solidFill>
                  <a:schemeClr val="accent1">
                    <a:lumMod val="60000"/>
                    <a:lumOff val="40000"/>
                  </a:schemeClr>
                </a:solidFill>
                <a:latin typeface="Calibri" pitchFamily="34" charset="0"/>
              </a:rPr>
              <a:t>LGORITAM AKTIVNOSTI TOKOM ZDRAVSTVENOG NADZORA DO PRIJEMA NA INFEKTIVNU KLINIKU TJ. POTVRDE ODNOSNO ODBACIVANJA SUMNJE NA INFEKCIJU VIRUSOM EBOLE</a:t>
            </a:r>
            <a:endParaRPr lang="en-US" sz="28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lnSpcReduction="10000"/>
          </a:bodyPr>
          <a:lstStyle/>
          <a:p>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Epidemiolog nadležnog instituta/zavoda za javno zdravlje mora sve vreme da bude prisutan od momenta od kada je obavešten da je osoba </a:t>
            </a: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razvila </a:t>
            </a: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simptome kompatibilne sa definicijom slučaja sumnje na ebolu sve dok se ta osoba ne smesti u kola hitne medicinske pomoći, u cilju otkrivanja svih osoba iz kontakta i sprovođenja mera dezinfekcije, uz obavezno nošenje lične zaštitne opreme.</a:t>
            </a:r>
            <a:endParaRPr lang="x-none" sz="24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Hitno prijavljivanje vrši se odmah po postavljanju sumnje u jednoj od gore navedenih infektivnih klinika da postoji oboljenje od zarazne bolesti, tj</a:t>
            </a:r>
            <a:r>
              <a:rPr lang="sr-Latn-C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EVO Institutu za javno zdravlje Srbije telefonom, telegramom, telefaksom, u elektronskom obliku ili na drugi način pogodan za hitno obaveštavanje, uz istovremeno podnošenje pojedinačne prijave sumnje da postoji to oboljenje.</a:t>
            </a:r>
            <a:endParaRPr lang="vi-VN" sz="73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800" b="1" dirty="0" smtClean="0">
                <a:solidFill>
                  <a:schemeClr val="accent1">
                    <a:lumMod val="60000"/>
                    <a:lumOff val="40000"/>
                  </a:schemeClr>
                </a:solidFill>
                <a:latin typeface="Calibri" pitchFamily="34" charset="0"/>
              </a:rPr>
              <a:t>A</a:t>
            </a:r>
            <a:r>
              <a:rPr lang="en-US" sz="2800" b="1" dirty="0" smtClean="0">
                <a:solidFill>
                  <a:schemeClr val="accent1">
                    <a:lumMod val="60000"/>
                    <a:lumOff val="40000"/>
                  </a:schemeClr>
                </a:solidFill>
                <a:latin typeface="Calibri" pitchFamily="34" charset="0"/>
              </a:rPr>
              <a:t>LGORITAM AKTIVNOSTI TOKOM ZDRAVSTVENOG NADZORA DO PRIJEMA NA INFEKTIVNU KLINIKU TJ. POTVRDE ODNOSNO ODBACIVANJA SUMNJE NA INFEKCIJU VIRUSOM EBOLE</a:t>
            </a:r>
            <a:endParaRPr lang="en-US" sz="28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a:bodyPr>
          <a:lstStyle/>
          <a:p>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Prema mestu stalnog ili trenutnog boravka osobe sa mogućom sumnjom na EVO, epidemiolog nadležnog instituta/zavoda za javno zdravlje obaveštava jednu od tri regionalne nadležne infektivne klinike – Beograd, Novi Sad i Niš, o njenom dolasku </a:t>
            </a:r>
            <a:r>
              <a:rPr lang="x-none"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endParaRPr lang="x-none"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Hitno prijavljivanje vrši se odmah po postavljanju sumnje u jednoj od gore navedenih infektivnih klinika da postoji oboljenje od zarazne bolesti, tj</a:t>
            </a:r>
            <a:r>
              <a:rPr lang="sr-Latn-C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EVO Institutu za javno zdravlje Srbije telefonom, telegramom, telefaksom, u elektronskom obliku ili na drugi način pogodan za hitno obaveštavanje, uz istovremeno podnošenje pojedinačne prijave sumnje da postoji to oboljenje.</a:t>
            </a:r>
            <a:endParaRPr lang="x-none"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Postupanje</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zdravstvenih</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radnika</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osoba</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drugih</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delatnosti</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tokom</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ovih</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aktivnosti</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je u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skladu</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sa</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PREPORUKAMA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sprečavanje</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suzbijanje</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prenošenja</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EVO u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zdravstvenim</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ustanovama</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Republičke</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stručne</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komisije</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nadzor</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nad</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bolničkim</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20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infekcijama</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x-none"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endParaRPr lang="vi-VN" sz="73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400" b="1" dirty="0" smtClean="0">
                <a:solidFill>
                  <a:schemeClr val="accent1">
                    <a:lumMod val="60000"/>
                    <a:lumOff val="40000"/>
                  </a:schemeClr>
                </a:solidFill>
                <a:latin typeface="Calibri" pitchFamily="34" charset="0"/>
              </a:rPr>
              <a:t>A</a:t>
            </a:r>
            <a:r>
              <a:rPr lang="en-US" sz="2400" b="1" dirty="0" smtClean="0">
                <a:solidFill>
                  <a:schemeClr val="accent1">
                    <a:lumMod val="60000"/>
                    <a:lumOff val="40000"/>
                  </a:schemeClr>
                </a:solidFill>
                <a:latin typeface="Calibri" pitchFamily="34" charset="0"/>
              </a:rPr>
              <a:t>LGORITAM AKTIVNOSTI ZA POSTUPANJE UKOLIKO JE DOBIJENO OBAVEŠTENJE DA SE U AVIONU, BRODU, ILI NA KOPNENOM GRANIČNOM PRELAZU  NALAZI LICE SA MOGUĆOM SUMNJOM NA INFEKCIJU VIRUSOM EBOLE</a:t>
            </a:r>
            <a:endParaRPr lang="en-US" sz="24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a:bodyPr>
          <a:lstStyle/>
          <a:p>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Postupak sa mogućom sumnjom:</a:t>
            </a:r>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Svi koji dolaze u kontakt sa mogućom sumnjom u obavezi su da koriste ličnu zaštitnu opremu (LZO)</a:t>
            </a:r>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Granična sanitarna inspekcija lice pod sumnjom izoluje u za to posebno namenjenu prostoriju na graničom prelazu, koristeći sve propisane lične zaštitne mere</a:t>
            </a: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400" b="1" dirty="0" smtClean="0">
                <a:solidFill>
                  <a:schemeClr val="accent1">
                    <a:lumMod val="60000"/>
                    <a:lumOff val="40000"/>
                  </a:schemeClr>
                </a:solidFill>
                <a:latin typeface="Calibri" pitchFamily="34" charset="0"/>
              </a:rPr>
              <a:t>A</a:t>
            </a:r>
            <a:r>
              <a:rPr lang="en-US" sz="2400" b="1" dirty="0" smtClean="0">
                <a:solidFill>
                  <a:schemeClr val="accent1">
                    <a:lumMod val="60000"/>
                    <a:lumOff val="40000"/>
                  </a:schemeClr>
                </a:solidFill>
                <a:latin typeface="Calibri" pitchFamily="34" charset="0"/>
              </a:rPr>
              <a:t>LGORITAM AKTIVNOSTI ZA POSTUPANJE UKOLIKO JE DOBIJENO OBAVEŠTENJE DA SE U AVIONU, BRODU, ILI NA KOPNENOM GRANIČNOM PRELAZU  NALAZI LICE SA MOGUĆOM SUMNJOM NA INFEKCIJU VIRUSOM EBOLE</a:t>
            </a:r>
            <a:endParaRPr lang="en-US" sz="24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fontScale="85000" lnSpcReduction="10000"/>
          </a:bodyPr>
          <a:lstStyle/>
          <a:p>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Granični sanitarni inspektor odmah obaveštava telefonom epidemiologa na teritoriji nadležnog </a:t>
            </a:r>
            <a:r>
              <a:rPr lang="sr-Latn-C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a:t>
            </a:r>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nstituta/</a:t>
            </a:r>
            <a:r>
              <a:rPr lang="sr-Latn-CS"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t>
            </a:r>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avoda za javno zdravlje </a:t>
            </a:r>
          </a:p>
          <a:p>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Nadležni epidemiolog proverava da li su simptomi  u skladu sa definicijom slučaja i ukoliko ispunjavaju kriterijume za definiciju slučaja sumnje na infekciju virusom ebole, obaveštava službu hitne pomoći na teritoriji okruga za transport u regionalnu infektivnu kliniku</a:t>
            </a:r>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Postupanje zdravstvenih radnika i osoba drugih delatnosti </a:t>
            </a:r>
            <a:endParaRPr lang="x-none"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tokom ovih aktivnosti je u skladu sa Preporukama za </a:t>
            </a:r>
            <a:endParaRPr lang="x-none"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sprečavanje i suzbijanje prenošenja ebola virusnog oboljenja u </a:t>
            </a:r>
            <a:endParaRPr lang="x-none"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zdravstvenim ustanovama Republičke stručne komisije za </a:t>
            </a:r>
            <a:endParaRPr lang="x-none"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nadzor nad bolničkim infekcijama.</a:t>
            </a: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400" b="1" dirty="0" smtClean="0">
                <a:solidFill>
                  <a:schemeClr val="accent1">
                    <a:lumMod val="60000"/>
                    <a:lumOff val="40000"/>
                  </a:schemeClr>
                </a:solidFill>
                <a:latin typeface="Calibri" pitchFamily="34" charset="0"/>
              </a:rPr>
              <a:t>A</a:t>
            </a:r>
            <a:r>
              <a:rPr lang="en-US" sz="2400" b="1" dirty="0" smtClean="0">
                <a:solidFill>
                  <a:schemeClr val="accent1">
                    <a:lumMod val="60000"/>
                    <a:lumOff val="40000"/>
                  </a:schemeClr>
                </a:solidFill>
                <a:latin typeface="Calibri" pitchFamily="34" charset="0"/>
              </a:rPr>
              <a:t>LGORITAM AKTIVNOSTI ZA POSTUPANJE UKOLIKO JE DOBIJENO OBAVEŠTENJE DA SE U AVIONU, BRODU, ILI NA KOPNENOM GRANIČNOM PRELAZU  NALAZI LICE SA MOGUĆOM SUMNJOM NA INFEKCIJU VIRUSOM EBOLE</a:t>
            </a:r>
            <a:endParaRPr lang="en-US" sz="24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fontScale="92500" lnSpcReduction="10000"/>
          </a:bodyPr>
          <a:lstStyle/>
          <a:p>
            <a:r>
              <a:rPr lang="vi-VN"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Postupak sa kontaktima:</a:t>
            </a:r>
            <a:endParaRPr lang="x-none" sz="2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r>
              <a:rPr lang="vi-VN"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Neophodno je sve putnike koji su sedeli jedan red ispred i iza sumnjivog slučaja, kao i jedno sedište pored, članove posade i osoblje za čišćenje koji su identifikovani kao bliski  kontakti staviti pod zdravstveni nadzor </a:t>
            </a:r>
            <a:endParaRPr lang="x-none"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r>
              <a:rPr lang="vi-VN"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Pronalaženje kontakata je u nadležnosti graničnog sanitarnog inspektora i nadležnog epidemiologa</a:t>
            </a:r>
            <a:endParaRPr lang="x-none"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r>
              <a:rPr lang="vi-VN"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 ovo je potrebno nameniti posebnu prostoriju na graničnim prelazima koja će biti unapred definisana za ovakve scenarije</a:t>
            </a:r>
            <a:r>
              <a:rPr lang="sr-Latn-CS"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Sve osobe koje su bile u bliskom kontaktu sa sumnjivom </a:t>
            </a:r>
            <a:endParaRPr lang="x-none"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osobom, po rešenju graničnog sanitarnog inspektora</a:t>
            </a:r>
            <a:r>
              <a:rPr lang="sr-Latn-CS"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endParaRPr lang="x-none"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8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stavljaju se pod zdravstveni nadzor.</a:t>
            </a: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400" b="1" dirty="0" smtClean="0">
                <a:solidFill>
                  <a:schemeClr val="accent1">
                    <a:lumMod val="60000"/>
                    <a:lumOff val="40000"/>
                  </a:schemeClr>
                </a:solidFill>
                <a:latin typeface="Calibri" pitchFamily="34" charset="0"/>
              </a:rPr>
              <a:t>A</a:t>
            </a:r>
            <a:r>
              <a:rPr lang="en-US" sz="2400" b="1" dirty="0" smtClean="0">
                <a:solidFill>
                  <a:schemeClr val="accent1">
                    <a:lumMod val="60000"/>
                    <a:lumOff val="40000"/>
                  </a:schemeClr>
                </a:solidFill>
                <a:latin typeface="Calibri" pitchFamily="34" charset="0"/>
              </a:rPr>
              <a:t>LGORITAM AKTIVNOSTI ZA POSTUPANJE UKOLIKO JE OSOBA BORAVILA U ZEMLJI GDE JE REGISTROVANO EVO I IMA ZDRAVSTVENE TEGOBE I DIREKTNO SE JAVILA LEKARU U PRIMARNOJ, SEKUNDARNOJ ILI TERCIJARNOJ ZDRAVSTVENOJ USTANOVI</a:t>
            </a:r>
            <a:endParaRPr lang="en-US" sz="24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a:bodyPr>
          <a:lstStyle/>
          <a:p>
            <a:pPr>
              <a:buNone/>
            </a:pP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Ukoliko osoba bez najavljivanja dođe u zdravstvenu ustanovu, </a:t>
            </a: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odmah po postavljanju sumnje se izoluje u prostoriju za tu </a:t>
            </a: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namenu.</a:t>
            </a:r>
          </a:p>
          <a:p>
            <a:pPr>
              <a:buNone/>
            </a:pP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Obaveštava se nadležni epidemiolog, sanitarna inspekcija i organizuju kola hitne pomoći (postupanje u skladu sa algoritmom br.</a:t>
            </a:r>
            <a:r>
              <a:rPr lang="sr-Latn-CS"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1)</a:t>
            </a: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Nadležni epidemiolog utvrđuje ko je sve bio u bliskom kontaktu sa sumnjivom osobom, a sanitarni inspektor uručuje tim osobama rešenje o stavljanju pod zdravstveni nadzor </a:t>
            </a:r>
          </a:p>
          <a:p>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b="1" dirty="0" smtClean="0">
                <a:solidFill>
                  <a:schemeClr val="accent1">
                    <a:lumMod val="60000"/>
                    <a:lumOff val="40000"/>
                  </a:schemeClr>
                </a:solidFill>
                <a:latin typeface="Calibri" pitchFamily="34" charset="0"/>
              </a:rPr>
              <a:t>Putevi prenošenja</a:t>
            </a:r>
            <a:endParaRPr lang="en-US" b="1" dirty="0">
              <a:solidFill>
                <a:schemeClr val="accent1">
                  <a:lumMod val="60000"/>
                  <a:lumOff val="40000"/>
                </a:schemeClr>
              </a:solidFill>
              <a:latin typeface="Calibri" pitchFamily="34" charset="0"/>
            </a:endParaRPr>
          </a:p>
        </p:txBody>
      </p:sp>
      <p:sp>
        <p:nvSpPr>
          <p:cNvPr id="3" name="Content Placeholder 2"/>
          <p:cNvSpPr>
            <a:spLocks noGrp="1"/>
          </p:cNvSpPr>
          <p:nvPr>
            <p:ph idx="1"/>
          </p:nvPr>
        </p:nvSpPr>
        <p:spPr/>
        <p:txBody>
          <a:bodyPr>
            <a:noAutofit/>
          </a:bodyPr>
          <a:lstStyle/>
          <a:p>
            <a:r>
              <a:rPr lang="x-none" sz="3600" b="1" dirty="0" smtClean="0">
                <a:solidFill>
                  <a:schemeClr val="accent1">
                    <a:lumMod val="60000"/>
                    <a:lumOff val="40000"/>
                  </a:schemeClr>
                </a:solidFill>
                <a:latin typeface="Calibri" pitchFamily="34" charset="0"/>
              </a:rPr>
              <a:t>Virus ebole </a:t>
            </a:r>
            <a:r>
              <a:rPr lang="en-US" sz="3600" b="1" dirty="0" smtClean="0">
                <a:solidFill>
                  <a:schemeClr val="accent1">
                    <a:lumMod val="60000"/>
                    <a:lumOff val="40000"/>
                  </a:schemeClr>
                </a:solidFill>
                <a:latin typeface="Calibri" pitchFamily="34" charset="0"/>
              </a:rPr>
              <a:t>se </a:t>
            </a:r>
            <a:r>
              <a:rPr lang="en-US" sz="3600" b="1" dirty="0" err="1" smtClean="0">
                <a:solidFill>
                  <a:schemeClr val="accent1">
                    <a:lumMod val="60000"/>
                    <a:lumOff val="40000"/>
                  </a:schemeClr>
                </a:solidFill>
                <a:latin typeface="Calibri" pitchFamily="34" charset="0"/>
              </a:rPr>
              <a:t>na</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čoveka</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prenosi</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bliskim</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kontaktom</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sa</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krvlju</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sekretima</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ili</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drugim</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telesnim</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tečnostima</a:t>
            </a:r>
            <a:r>
              <a:rPr lang="x-none" sz="3600" b="1" dirty="0" smtClean="0">
                <a:solidFill>
                  <a:schemeClr val="accent1">
                    <a:lumMod val="60000"/>
                    <a:lumOff val="40000"/>
                  </a:schemeClr>
                </a:solidFill>
                <a:latin typeface="Calibri" pitchFamily="34" charset="0"/>
              </a:rPr>
              <a:t> i organima</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zaraženih</a:t>
            </a:r>
            <a:r>
              <a:rPr lang="en-US" sz="3600" b="1" dirty="0" smtClean="0">
                <a:solidFill>
                  <a:schemeClr val="accent1">
                    <a:lumMod val="60000"/>
                    <a:lumOff val="40000"/>
                  </a:schemeClr>
                </a:solidFill>
                <a:latin typeface="Calibri" pitchFamily="34" charset="0"/>
              </a:rPr>
              <a:t> </a:t>
            </a:r>
            <a:r>
              <a:rPr lang="en-US" sz="3600" b="1" dirty="0" err="1" smtClean="0">
                <a:solidFill>
                  <a:schemeClr val="accent1">
                    <a:lumMod val="60000"/>
                    <a:lumOff val="40000"/>
                  </a:schemeClr>
                </a:solidFill>
                <a:latin typeface="Calibri" pitchFamily="34" charset="0"/>
              </a:rPr>
              <a:t>životinja</a:t>
            </a:r>
            <a:r>
              <a:rPr lang="en-US" sz="3600" b="1" dirty="0" smtClean="0">
                <a:solidFill>
                  <a:schemeClr val="accent1">
                    <a:lumMod val="60000"/>
                    <a:lumOff val="40000"/>
                  </a:schemeClr>
                </a:solidFill>
                <a:latin typeface="Calibri" pitchFamily="34" charset="0"/>
              </a:rPr>
              <a:t> </a:t>
            </a:r>
            <a:r>
              <a:rPr lang="vi-VN" sz="3600" b="1" dirty="0" smtClean="0">
                <a:solidFill>
                  <a:schemeClr val="accent1">
                    <a:lumMod val="60000"/>
                    <a:lumOff val="40000"/>
                  </a:schemeClr>
                </a:solidFill>
                <a:latin typeface="Calibri" pitchFamily="34" charset="0"/>
              </a:rPr>
              <a:t>(šimpanze, gorile, </a:t>
            </a:r>
            <a:r>
              <a:rPr lang="x-none" sz="3600" b="1" dirty="0" smtClean="0">
                <a:solidFill>
                  <a:schemeClr val="accent1">
                    <a:lumMod val="60000"/>
                    <a:lumOff val="40000"/>
                  </a:schemeClr>
                </a:solidFill>
                <a:latin typeface="Calibri" pitchFamily="34" charset="0"/>
              </a:rPr>
              <a:t>slepi miševi koji se hrane voćem</a:t>
            </a:r>
            <a:r>
              <a:rPr lang="vi-VN" sz="3600" b="1" dirty="0" smtClean="0">
                <a:solidFill>
                  <a:schemeClr val="accent1">
                    <a:lumMod val="60000"/>
                    <a:lumOff val="40000"/>
                  </a:schemeClr>
                </a:solidFill>
                <a:latin typeface="Calibri" pitchFamily="34" charset="0"/>
              </a:rPr>
              <a:t>, majmun</a:t>
            </a:r>
            <a:r>
              <a:rPr lang="x-none" sz="3600" b="1" dirty="0" smtClean="0">
                <a:solidFill>
                  <a:schemeClr val="accent1">
                    <a:lumMod val="60000"/>
                    <a:lumOff val="40000"/>
                  </a:schemeClr>
                </a:solidFill>
                <a:latin typeface="Calibri" pitchFamily="34" charset="0"/>
              </a:rPr>
              <a:t>i</a:t>
            </a:r>
            <a:r>
              <a:rPr lang="vi-VN" sz="3600" b="1" dirty="0" smtClean="0">
                <a:solidFill>
                  <a:schemeClr val="accent1">
                    <a:lumMod val="60000"/>
                    <a:lumOff val="40000"/>
                  </a:schemeClr>
                </a:solidFill>
                <a:latin typeface="Calibri" pitchFamily="34" charset="0"/>
              </a:rPr>
              <a:t>, šum</a:t>
            </a:r>
            <a:r>
              <a:rPr lang="x-none" sz="3600" b="1" dirty="0" smtClean="0">
                <a:solidFill>
                  <a:schemeClr val="accent1">
                    <a:lumMod val="60000"/>
                    <a:lumOff val="40000"/>
                  </a:schemeClr>
                </a:solidFill>
                <a:latin typeface="Calibri" pitchFamily="34" charset="0"/>
              </a:rPr>
              <a:t>ske</a:t>
            </a:r>
            <a:r>
              <a:rPr lang="vi-VN" sz="3600" b="1" dirty="0" smtClean="0">
                <a:solidFill>
                  <a:schemeClr val="accent1">
                    <a:lumMod val="60000"/>
                    <a:lumOff val="40000"/>
                  </a:schemeClr>
                </a:solidFill>
                <a:latin typeface="Calibri" pitchFamily="34" charset="0"/>
              </a:rPr>
              <a:t> antilop</a:t>
            </a:r>
            <a:r>
              <a:rPr lang="x-none" sz="3600" b="1" dirty="0" smtClean="0">
                <a:solidFill>
                  <a:schemeClr val="accent1">
                    <a:lumMod val="60000"/>
                    <a:lumOff val="40000"/>
                  </a:schemeClr>
                </a:solidFill>
                <a:latin typeface="Calibri" pitchFamily="34" charset="0"/>
              </a:rPr>
              <a:t>e i </a:t>
            </a:r>
            <a:r>
              <a:rPr lang="vi-VN" sz="3600" b="1" dirty="0" smtClean="0">
                <a:solidFill>
                  <a:schemeClr val="accent1">
                    <a:lumMod val="60000"/>
                    <a:lumOff val="40000"/>
                  </a:schemeClr>
                </a:solidFill>
                <a:latin typeface="Calibri" pitchFamily="34" charset="0"/>
              </a:rPr>
              <a:t> </a:t>
            </a:r>
            <a:r>
              <a:rPr lang="x-none" sz="3600" b="1" dirty="0" smtClean="0">
                <a:solidFill>
                  <a:schemeClr val="accent1">
                    <a:lumMod val="60000"/>
                    <a:lumOff val="40000"/>
                  </a:schemeClr>
                </a:solidFill>
                <a:latin typeface="Calibri" pitchFamily="34" charset="0"/>
              </a:rPr>
              <a:t>bodljikavo prase</a:t>
            </a:r>
            <a:r>
              <a:rPr lang="vi-VN" sz="3600" b="1" dirty="0" smtClean="0">
                <a:solidFill>
                  <a:schemeClr val="accent1">
                    <a:lumMod val="60000"/>
                    <a:lumOff val="40000"/>
                  </a:schemeClr>
                </a:solidFill>
                <a:latin typeface="Calibri" pitchFamily="34" charset="0"/>
              </a:rPr>
              <a:t>) </a:t>
            </a:r>
          </a:p>
          <a:p>
            <a:pPr>
              <a:buNone/>
            </a:pPr>
            <a:r>
              <a:rPr lang="vi-VN" sz="2400" dirty="0" smtClean="0">
                <a:solidFill>
                  <a:schemeClr val="accent1">
                    <a:lumMod val="40000"/>
                    <a:lumOff val="60000"/>
                  </a:schemeClr>
                </a:solidFill>
              </a:rPr>
              <a:t> </a:t>
            </a:r>
            <a:endParaRPr lang="en-US" sz="2400" dirty="0">
              <a:solidFill>
                <a:schemeClr val="accent1">
                  <a:lumMod val="40000"/>
                  <a:lumOff val="60000"/>
                </a:schemeClr>
              </a:solidFill>
              <a:latin typeface="Calisto MT" pitchFamily="18"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400" b="1" dirty="0" smtClean="0">
                <a:solidFill>
                  <a:schemeClr val="accent1">
                    <a:lumMod val="60000"/>
                    <a:lumOff val="40000"/>
                  </a:schemeClr>
                </a:solidFill>
                <a:latin typeface="Calibri" pitchFamily="34" charset="0"/>
              </a:rPr>
              <a:t>A</a:t>
            </a:r>
            <a:r>
              <a:rPr lang="en-US" sz="2400" b="1" dirty="0" smtClean="0">
                <a:solidFill>
                  <a:schemeClr val="accent1">
                    <a:lumMod val="60000"/>
                    <a:lumOff val="40000"/>
                  </a:schemeClr>
                </a:solidFill>
                <a:latin typeface="Calibri" pitchFamily="34" charset="0"/>
              </a:rPr>
              <a:t>LGORITAM AKTIVNOSTI ZA POSTUPANJE UKOLIKO JE OSOBA BORAVILA U ZEMLJI GDE JE REGISTROVANO EVO I IMA ZDRAVSTVENE TEGOBE I DIREKTNO SE JAVILA LEKARU U PRIMARNOJ, SEKUNDARNOJ ILI TERCIJARNOJ ZDRAVSTVENOJ USTANOVI</a:t>
            </a:r>
            <a:endParaRPr lang="en-US" sz="24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a:bodyPr>
          <a:lstStyle/>
          <a:p>
            <a:pPr>
              <a:buNone/>
            </a:pP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Potrebno je izvršiti proveru da li je osoba kod koje je postavljena sumnja na EVO putovala sredstvima javnog prevoza do zdravstvene ustanove, a ako jeste pokušati utvrditi kontakte</a:t>
            </a: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Potrebno je preduzeti sve mere u skladu sa Preporukama za sprečavanje i suzbijanje prenošenja ebola virusnog oboljenja u zdravstvenim ustanovama, Republičke stručne komisije za nadzor nad bolničkim infekcijama</a:t>
            </a:r>
            <a:endPar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Sve zdrave osobe koje su bile u bliskom kontaktu sa sumnjivom </a:t>
            </a: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osobom, po rešenju sanitarnog inspektora</a:t>
            </a:r>
            <a:r>
              <a:rPr lang="sr-Latn-CS"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stavljaju se pod </a:t>
            </a: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zdravstveni nadzor.</a:t>
            </a: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x-none" sz="2400" b="1" dirty="0" smtClean="0">
                <a:solidFill>
                  <a:schemeClr val="accent1">
                    <a:lumMod val="60000"/>
                    <a:lumOff val="40000"/>
                  </a:schemeClr>
                </a:solidFill>
                <a:latin typeface="Calibri" pitchFamily="34" charset="0"/>
              </a:rPr>
              <a:t>A</a:t>
            </a:r>
            <a:r>
              <a:rPr lang="en-US" sz="2400" b="1" dirty="0" smtClean="0">
                <a:solidFill>
                  <a:schemeClr val="accent1">
                    <a:lumMod val="60000"/>
                    <a:lumOff val="40000"/>
                  </a:schemeClr>
                </a:solidFill>
                <a:latin typeface="Calibri" pitchFamily="34" charset="0"/>
              </a:rPr>
              <a:t>LGORITAM AKTIVNOSTI ZA POSTUPANJE UKOLIKO JE OSOBA BORAVILA U ZEMLJI GDE JE REGISTROVANO EVO I IMA ZDRAVSTVENE TEGOBE I DIREKTNO SE JAVILA LEKARU U PRIMARNOJ, SEKUNDARNOJ ILI TERCIJARNOJ ZDRAVSTVENOJ USTANOVI</a:t>
            </a:r>
            <a:endParaRPr lang="en-US" sz="2400" dirty="0">
              <a:solidFill>
                <a:schemeClr val="accent1">
                  <a:lumMod val="60000"/>
                  <a:lumOff val="40000"/>
                </a:schemeClr>
              </a:solidFill>
            </a:endParaRPr>
          </a:p>
        </p:txBody>
      </p:sp>
      <p:sp>
        <p:nvSpPr>
          <p:cNvPr id="3" name="Content Placeholder 2"/>
          <p:cNvSpPr>
            <a:spLocks noGrp="1"/>
          </p:cNvSpPr>
          <p:nvPr>
            <p:ph idx="1"/>
          </p:nvPr>
        </p:nvSpPr>
        <p:spPr>
          <a:xfrm>
            <a:off x="381000" y="1676400"/>
            <a:ext cx="8229600" cy="4975192"/>
          </a:xfrm>
        </p:spPr>
        <p:txBody>
          <a:bodyPr>
            <a:normAutofit fontScale="85000" lnSpcReduction="10000"/>
          </a:bodyPr>
          <a:lstStyle/>
          <a:p>
            <a:pPr>
              <a:buNone/>
            </a:pP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just">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Standardne mere predostrožnosti u zdravstvenim ustanovama predstavljaju </a:t>
            </a: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just">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jednostavan set efektivnih praktičnih radnji koje se obavljaju sa ciljem </a:t>
            </a: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just">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zaštite i zdravstvenih radnika i pacijenata od infekcija koje izaziva veliki broj </a:t>
            </a: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just">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mikroorganizama i obuhvataju sledeće: </a:t>
            </a:r>
          </a:p>
          <a:p>
            <a:pPr>
              <a:buNone/>
            </a:pP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1.	Pranje ruku pre i posle kontakta sa pacijentom;</a:t>
            </a: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2.	Nošenje rukavica pri kontaktu sa krvlju, telesnim tečnostima, lediranom kožom i sluzokožom;</a:t>
            </a: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3.	Sprečavanje vraćanja kapice na iglu primenom obe ruke;</a:t>
            </a: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4.	Sigurno prikupljanje i odlaganje igala i oštrih predmeta (noževa, skalpela, lancete, brijača, makaza) u sigurnosne kutije u svim delovima zdravstvene ustanove gde se izvodi nega i terapija pacijenata;</a:t>
            </a: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5.	Nošenje maske, zaštite za oči i zaštitnih mantila (po potrebi i plastičnih kecelja) ako je moguće prskanje krvi ili drugih telesnih tečnosti.</a:t>
            </a: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en-US" sz="2400" b="1" dirty="0" smtClean="0">
                <a:solidFill>
                  <a:schemeClr val="accent1">
                    <a:lumMod val="60000"/>
                    <a:lumOff val="40000"/>
                  </a:schemeClr>
                </a:solidFill>
                <a:latin typeface="Calibri" pitchFamily="34" charset="0"/>
              </a:rPr>
              <a:t>ALGORITAM AKTIVNOSTI ZA </a:t>
            </a:r>
            <a:r>
              <a:rPr lang="en-US" sz="2400" b="1" dirty="0" err="1" smtClean="0">
                <a:solidFill>
                  <a:schemeClr val="accent1">
                    <a:lumMod val="60000"/>
                    <a:lumOff val="40000"/>
                  </a:schemeClr>
                </a:solidFill>
                <a:latin typeface="Calibri" pitchFamily="34" charset="0"/>
              </a:rPr>
              <a:t>POSTUPANjE</a:t>
            </a:r>
            <a:r>
              <a:rPr lang="en-US" sz="2400" b="1" dirty="0" smtClean="0">
                <a:solidFill>
                  <a:schemeClr val="accent1">
                    <a:lumMod val="60000"/>
                    <a:lumOff val="40000"/>
                  </a:schemeClr>
                </a:solidFill>
                <a:latin typeface="Calibri" pitchFamily="34" charset="0"/>
              </a:rPr>
              <a:t> KOD </a:t>
            </a:r>
            <a:r>
              <a:rPr lang="en-US" sz="2400" b="1" dirty="0" err="1" smtClean="0">
                <a:solidFill>
                  <a:schemeClr val="accent1">
                    <a:lumMod val="60000"/>
                    <a:lumOff val="40000"/>
                  </a:schemeClr>
                </a:solidFill>
                <a:latin typeface="Calibri" pitchFamily="34" charset="0"/>
              </a:rPr>
              <a:t>PRONALAŽENjA</a:t>
            </a:r>
            <a:r>
              <a:rPr lang="en-US" sz="2400" b="1" dirty="0" smtClean="0">
                <a:solidFill>
                  <a:schemeClr val="accent1">
                    <a:lumMod val="60000"/>
                    <a:lumOff val="40000"/>
                  </a:schemeClr>
                </a:solidFill>
                <a:latin typeface="Calibri" pitchFamily="34" charset="0"/>
              </a:rPr>
              <a:t> I </a:t>
            </a:r>
            <a:r>
              <a:rPr lang="en-US" sz="2400" b="1" dirty="0" err="1" smtClean="0">
                <a:solidFill>
                  <a:schemeClr val="accent1">
                    <a:lumMod val="60000"/>
                    <a:lumOff val="40000"/>
                  </a:schemeClr>
                </a:solidFill>
                <a:latin typeface="Calibri" pitchFamily="34" charset="0"/>
              </a:rPr>
              <a:t>PRAĆENjA</a:t>
            </a:r>
            <a:r>
              <a:rPr lang="en-US" sz="2400" b="1" dirty="0" smtClean="0">
                <a:solidFill>
                  <a:schemeClr val="accent1">
                    <a:lumMod val="60000"/>
                    <a:lumOff val="40000"/>
                  </a:schemeClr>
                </a:solidFill>
                <a:latin typeface="Calibri" pitchFamily="34" charset="0"/>
              </a:rPr>
              <a:t>  KONTAKATA</a:t>
            </a:r>
            <a:br>
              <a:rPr lang="en-US" sz="2400" b="1" dirty="0" smtClean="0">
                <a:solidFill>
                  <a:schemeClr val="accent1">
                    <a:lumMod val="60000"/>
                    <a:lumOff val="40000"/>
                  </a:schemeClr>
                </a:solidFill>
                <a:latin typeface="Calibri" pitchFamily="34" charset="0"/>
              </a:rPr>
            </a:br>
            <a:endParaRPr lang="en-US" sz="2400" b="1" dirty="0" smtClean="0">
              <a:solidFill>
                <a:schemeClr val="accent1">
                  <a:lumMod val="60000"/>
                  <a:lumOff val="40000"/>
                </a:schemeClr>
              </a:solidFill>
              <a:latin typeface="Calibri" pitchFamily="34" charset="0"/>
            </a:endParaRPr>
          </a:p>
        </p:txBody>
      </p:sp>
      <p:sp>
        <p:nvSpPr>
          <p:cNvPr id="3" name="Content Placeholder 2"/>
          <p:cNvSpPr>
            <a:spLocks noGrp="1"/>
          </p:cNvSpPr>
          <p:nvPr>
            <p:ph idx="1"/>
          </p:nvPr>
        </p:nvSpPr>
        <p:spPr>
          <a:xfrm>
            <a:off x="381000" y="1676400"/>
            <a:ext cx="8229600" cy="4975192"/>
          </a:xfrm>
        </p:spPr>
        <p:txBody>
          <a:bodyPr>
            <a:normAutofit lnSpcReduction="10000"/>
          </a:bodyPr>
          <a:lstStyle/>
          <a:p>
            <a:pPr>
              <a:buNone/>
            </a:pP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1. Postupanje sa licima koja su bila u kontaktu sa osobom kod koje je postavljena sumnja na EVO</a:t>
            </a:r>
          </a:p>
          <a:p>
            <a:pPr lvl="1" algn="just">
              <a:buNone/>
            </a:pPr>
            <a:r>
              <a:rPr lang="vi-VN" sz="20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Sve zdrave osobe koje su bile u kontaktu sa osobom kod koje je postavljena sumnja na EVO, po rešenju sanitarnog inspektora stavljaju se pod zdravstveni nadzor (dalje postupanje u skladu sa algoritmom br.</a:t>
            </a:r>
            <a:r>
              <a:rPr lang="sr-Latn-C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1).</a:t>
            </a:r>
          </a:p>
          <a:p>
            <a:pPr lvl="1" algn="just">
              <a:buNone/>
            </a:pP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Ne bi trebalo da bude nikakvih ograničenja u vezi rada ili kretanja za osobe koje su bile u kontaktu sa licima kod kojih je postavljena sumnja na EVO</a:t>
            </a:r>
            <a:r>
              <a:rPr lang="sr-Latn-C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buNone/>
            </a:pP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Ukoliko se kod kontakata pojave simptomi koji su kompatibilni sa definicijom slučaja postupa se u skladu sa algoritmom br.</a:t>
            </a:r>
            <a:r>
              <a:rPr lang="sr-Latn-C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1</a:t>
            </a:r>
            <a:r>
              <a:rPr lang="sr-Latn-CS"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lgn="just">
              <a:buNone/>
            </a:pP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Zaštitna oprema nije neophodna kod anketiranja asimptomatskih osoba, ukoliko se poštuje rastojanje od najmanje jedan metar između ispitivača i ispitivanog.</a:t>
            </a:r>
          </a:p>
          <a:p>
            <a:pPr>
              <a:buNone/>
            </a:pP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Autofit/>
          </a:bodyPr>
          <a:lstStyle/>
          <a:p>
            <a:pPr algn="ctr"/>
            <a:r>
              <a:rPr lang="en-US" sz="2400" b="1" dirty="0" smtClean="0">
                <a:solidFill>
                  <a:schemeClr val="accent1">
                    <a:lumMod val="60000"/>
                    <a:lumOff val="40000"/>
                  </a:schemeClr>
                </a:solidFill>
                <a:latin typeface="Calibri" pitchFamily="34" charset="0"/>
              </a:rPr>
              <a:t>ALGORITAM AKTIVNOSTI ZA </a:t>
            </a:r>
            <a:r>
              <a:rPr lang="en-US" sz="2400" b="1" dirty="0" err="1" smtClean="0">
                <a:solidFill>
                  <a:schemeClr val="accent1">
                    <a:lumMod val="60000"/>
                    <a:lumOff val="40000"/>
                  </a:schemeClr>
                </a:solidFill>
                <a:latin typeface="Calibri" pitchFamily="34" charset="0"/>
              </a:rPr>
              <a:t>POSTUPANjE</a:t>
            </a:r>
            <a:r>
              <a:rPr lang="en-US" sz="2400" b="1" dirty="0" smtClean="0">
                <a:solidFill>
                  <a:schemeClr val="accent1">
                    <a:lumMod val="60000"/>
                    <a:lumOff val="40000"/>
                  </a:schemeClr>
                </a:solidFill>
                <a:latin typeface="Calibri" pitchFamily="34" charset="0"/>
              </a:rPr>
              <a:t> KOD </a:t>
            </a:r>
            <a:r>
              <a:rPr lang="en-US" sz="2400" b="1" dirty="0" err="1" smtClean="0">
                <a:solidFill>
                  <a:schemeClr val="accent1">
                    <a:lumMod val="60000"/>
                    <a:lumOff val="40000"/>
                  </a:schemeClr>
                </a:solidFill>
                <a:latin typeface="Calibri" pitchFamily="34" charset="0"/>
              </a:rPr>
              <a:t>PRONALAŽENjA</a:t>
            </a:r>
            <a:r>
              <a:rPr lang="en-US" sz="2400" b="1" dirty="0" smtClean="0">
                <a:solidFill>
                  <a:schemeClr val="accent1">
                    <a:lumMod val="60000"/>
                    <a:lumOff val="40000"/>
                  </a:schemeClr>
                </a:solidFill>
                <a:latin typeface="Calibri" pitchFamily="34" charset="0"/>
              </a:rPr>
              <a:t> I </a:t>
            </a:r>
            <a:r>
              <a:rPr lang="en-US" sz="2400" b="1" dirty="0" err="1" smtClean="0">
                <a:solidFill>
                  <a:schemeClr val="accent1">
                    <a:lumMod val="60000"/>
                    <a:lumOff val="40000"/>
                  </a:schemeClr>
                </a:solidFill>
                <a:latin typeface="Calibri" pitchFamily="34" charset="0"/>
              </a:rPr>
              <a:t>PRAĆENjA</a:t>
            </a:r>
            <a:r>
              <a:rPr lang="en-US" sz="2400" b="1" dirty="0" smtClean="0">
                <a:solidFill>
                  <a:schemeClr val="accent1">
                    <a:lumMod val="60000"/>
                    <a:lumOff val="40000"/>
                  </a:schemeClr>
                </a:solidFill>
                <a:latin typeface="Calibri" pitchFamily="34" charset="0"/>
              </a:rPr>
              <a:t>  KONTAKATA</a:t>
            </a:r>
            <a:br>
              <a:rPr lang="en-US" sz="2400" b="1" dirty="0" smtClean="0">
                <a:solidFill>
                  <a:schemeClr val="accent1">
                    <a:lumMod val="60000"/>
                    <a:lumOff val="40000"/>
                  </a:schemeClr>
                </a:solidFill>
                <a:latin typeface="Calibri" pitchFamily="34" charset="0"/>
              </a:rPr>
            </a:br>
            <a:endParaRPr lang="en-US" sz="2400" b="1" dirty="0" smtClean="0">
              <a:solidFill>
                <a:schemeClr val="accent1">
                  <a:lumMod val="60000"/>
                  <a:lumOff val="40000"/>
                </a:schemeClr>
              </a:solidFill>
              <a:latin typeface="Calibri" pitchFamily="34" charset="0"/>
            </a:endParaRPr>
          </a:p>
        </p:txBody>
      </p:sp>
      <p:sp>
        <p:nvSpPr>
          <p:cNvPr id="3" name="Content Placeholder 2"/>
          <p:cNvSpPr>
            <a:spLocks noGrp="1"/>
          </p:cNvSpPr>
          <p:nvPr>
            <p:ph idx="1"/>
          </p:nvPr>
        </p:nvSpPr>
        <p:spPr>
          <a:xfrm>
            <a:off x="381000" y="1371600"/>
            <a:ext cx="8229600" cy="4975192"/>
          </a:xfrm>
        </p:spPr>
        <p:txBody>
          <a:bodyPr>
            <a:normAutofit lnSpcReduction="10000"/>
          </a:bodyPr>
          <a:lstStyle/>
          <a:p>
            <a:pPr>
              <a:buNone/>
            </a:pP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2. Postupanje sa licima koja su bila u kontaktu sa osobom kod koje je potvrđeno EVO</a:t>
            </a:r>
          </a:p>
          <a:p>
            <a:pPr lvl="1">
              <a:buNone/>
            </a:pPr>
            <a:r>
              <a:rPr lang="vi-VN" sz="20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Sve zdrave osobe koje su bile ili postoji sumnja da su bile u kontaktu sa potvrđenim slučajem EVO, rešenjem sanitarnog inspektora stavljaju se u karantin</a:t>
            </a:r>
            <a:r>
              <a:rPr lang="x-none"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buNone/>
            </a:pP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Osobe se transportuju kolima hitne pomoći na teritoriji okruga do karantina</a:t>
            </a:r>
            <a:r>
              <a:rPr lang="x-none"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buNone/>
            </a:pP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Zaštitna oprema nije neophodna kod anketiranja asimptomatskih osoba, ukoliko se poštuje rastojanje od najmanje jedan metar između ispitivača i ispitivanog</a:t>
            </a:r>
            <a:r>
              <a:rPr lang="x-none"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lvl="1">
              <a:buNone/>
            </a:pPr>
            <a:r>
              <a:rPr lang="vi-VN" sz="20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Postupanje zdravstvenih radnika i osoba drugih delatnosti tokom ovih aktivnosti je u skladu sa Preporukama za sprečavanje i suzbijanje prenošenja ebola virusnog oboljenja u zdravstvenim ustanovama Republičke stručne komisije za nadzor nad bolničkim infekcijama.</a:t>
            </a:r>
          </a:p>
          <a:p>
            <a:pPr>
              <a:buNone/>
            </a:pPr>
            <a:endParaRPr lang="vi-VN"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noAutofit/>
          </a:bodyPr>
          <a:lstStyle/>
          <a:p>
            <a:pPr algn="ctr"/>
            <a:r>
              <a:rPr lang="pl-PL" sz="2400" b="1" dirty="0" smtClean="0">
                <a:solidFill>
                  <a:schemeClr val="accent1">
                    <a:lumMod val="60000"/>
                    <a:lumOff val="40000"/>
                  </a:schemeClr>
                </a:solidFill>
                <a:latin typeface="Calibri" pitchFamily="34" charset="0"/>
              </a:rPr>
              <a:t>STANDARDNA DEFINICIJA “KONTAKTA” ZA EVO (SZO)</a:t>
            </a:r>
            <a:r>
              <a:rPr lang="en-US" sz="2400" b="1" dirty="0" smtClean="0">
                <a:solidFill>
                  <a:schemeClr val="accent1">
                    <a:lumMod val="60000"/>
                    <a:lumOff val="40000"/>
                  </a:schemeClr>
                </a:solidFill>
                <a:latin typeface="Calibri" pitchFamily="34" charset="0"/>
              </a:rPr>
              <a:t/>
            </a:r>
            <a:br>
              <a:rPr lang="en-US" sz="2400" b="1" dirty="0" smtClean="0">
                <a:solidFill>
                  <a:schemeClr val="accent1">
                    <a:lumMod val="60000"/>
                    <a:lumOff val="40000"/>
                  </a:schemeClr>
                </a:solidFill>
                <a:latin typeface="Calibri" pitchFamily="34" charset="0"/>
              </a:rPr>
            </a:br>
            <a:endParaRPr lang="en-US" sz="2400" b="1" dirty="0" smtClean="0">
              <a:solidFill>
                <a:schemeClr val="accent1">
                  <a:lumMod val="60000"/>
                  <a:lumOff val="40000"/>
                </a:schemeClr>
              </a:solidFill>
              <a:latin typeface="Calibri" pitchFamily="34" charset="0"/>
            </a:endParaRPr>
          </a:p>
        </p:txBody>
      </p:sp>
      <p:sp>
        <p:nvSpPr>
          <p:cNvPr id="3" name="Content Placeholder 2"/>
          <p:cNvSpPr>
            <a:spLocks noGrp="1"/>
          </p:cNvSpPr>
          <p:nvPr>
            <p:ph idx="1"/>
          </p:nvPr>
        </p:nvSpPr>
        <p:spPr>
          <a:xfrm>
            <a:off x="381000" y="1676400"/>
            <a:ext cx="8229600" cy="4975192"/>
          </a:xfrm>
        </p:spPr>
        <p:txBody>
          <a:bodyPr>
            <a:normAutofit fontScale="85000" lnSpcReduction="10000"/>
          </a:bodyPr>
          <a:lstStyle/>
          <a:p>
            <a:pPr>
              <a:buNone/>
            </a:pPr>
            <a:endParaRPr lang="x-none" sz="2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just">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Svaka osoba koja je imala kontakt ili za koju postoji sumnja da je bila u </a:t>
            </a:r>
            <a:endPar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just">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kontaktu sa licima obolelim od EVO, pod uslovom da je do ekspozicije došlo </a:t>
            </a:r>
            <a:endPar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just">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unutar 21 dana pre otkrivanja tog kontakta, na najmanje jedan od sledećih </a:t>
            </a:r>
            <a:endPar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just">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načina:</a:t>
            </a: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Spavala je u istom domaćinstvu sa obolelom osobom</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Imala je direktan fizički kontakt sa obolelom osobom (živom ili preminulom) tokom perioda trajanja bolesti</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Imala je direktan fizički kontakt sa osobom preminulom od ebole, tokom pogreba</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Imala je kontakt sa krvlju  ili telesnim tečnostima obolele osobe tokom perioda trajanja bolesti</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Bila je u kontaktu sa odećom, posteljinom ili peškirima obolele osobe</a:t>
            </a:r>
            <a:r>
              <a:rPr lang="x-none"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t>
            </a: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Novorođenčad i odojčad dojena od strane obolele osobe.</a:t>
            </a:r>
          </a:p>
          <a:p>
            <a:pPr>
              <a:buNone/>
            </a:pP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endParaRPr lang="vi-VN" sz="24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Autofit/>
          </a:bodyPr>
          <a:lstStyle/>
          <a:p>
            <a:pPr algn="ctr"/>
            <a:r>
              <a:rPr lang="x-none" sz="4000" b="1" dirty="0" smtClean="0">
                <a:solidFill>
                  <a:schemeClr val="accent1">
                    <a:lumMod val="60000"/>
                    <a:lumOff val="40000"/>
                  </a:schemeClr>
                </a:solidFill>
                <a:latin typeface="Calibri" pitchFamily="34" charset="0"/>
              </a:rPr>
              <a:t>Rizik za Evropu</a:t>
            </a:r>
            <a:endParaRPr lang="en-US" sz="4000" b="1" dirty="0" smtClean="0">
              <a:solidFill>
                <a:schemeClr val="accent1">
                  <a:lumMod val="60000"/>
                  <a:lumOff val="40000"/>
                </a:schemeClr>
              </a:solidFill>
              <a:latin typeface="Calibri" pitchFamily="34" charset="0"/>
            </a:endParaRPr>
          </a:p>
        </p:txBody>
      </p:sp>
      <p:sp>
        <p:nvSpPr>
          <p:cNvPr id="3" name="Content Placeholder 2"/>
          <p:cNvSpPr>
            <a:spLocks noGrp="1"/>
          </p:cNvSpPr>
          <p:nvPr>
            <p:ph idx="1"/>
          </p:nvPr>
        </p:nvSpPr>
        <p:spPr>
          <a:xfrm>
            <a:off x="381000" y="1066800"/>
            <a:ext cx="8229600" cy="5584792"/>
          </a:xfrm>
        </p:spPr>
        <p:txBody>
          <a:bodyPr>
            <a:noAutofit/>
          </a:bodyPr>
          <a:lstStyle/>
          <a:p>
            <a:pPr algn="just">
              <a:buNone/>
            </a:pPr>
            <a:r>
              <a:rPr lang="x-none"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a:t>
            </a:r>
            <a:r>
              <a:rPr lang="vi-VN"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ostoje tri vrste rizika vezano za aktulenu epidemiološku situaciju EVO: rizik da se </a:t>
            </a:r>
            <a:endParaRPr lang="x-none"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just">
              <a:buNone/>
            </a:pPr>
            <a:r>
              <a:rPr lang="vi-VN"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državljanin iz EU </a:t>
            </a:r>
            <a:r>
              <a:rPr lang="x-none"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t>
            </a:r>
            <a:r>
              <a:rPr lang="vi-VN"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arazi u nekoj od zahvaćenih zemalja; rizik od unošenja</a:t>
            </a:r>
            <a:endParaRPr lang="x-none"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just">
              <a:buNone/>
            </a:pPr>
            <a:r>
              <a:rPr lang="vi-VN"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(importacije) virusa ebole u Evropu i rizik od daljeg širenja virusa nakon unošenja u </a:t>
            </a:r>
            <a:endParaRPr lang="x-none"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lgn="just">
              <a:buNone/>
            </a:pPr>
            <a:r>
              <a:rPr lang="vi-VN"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EU. </a:t>
            </a:r>
            <a:endParaRPr lang="x-none"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Rizik od zaražavanja za državljane EU koji borave u zemljama ugroženim ebolom može značajno da se smanji striktnim pridržavanjem preporučenih mera prevencija. </a:t>
            </a:r>
            <a:endPar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Rizik od širenja virusa ebole u slučaju planirane medicinske evakuacije državljana EU iz ugroženih područja smatra se izutetno niskim. U slučaju da u EU doputuje osoba koja ima simptome bolesti, odnosno, koja može da može prenese infekciju na drugu osobu/e, ne može se isključiti mogućnost sekundarne transmisije virusa na članove porodice i na medicinsko osoblje u zdravstvenim ustanovama. Čim se postavi sumnja da se radi o ebola virusnom oboljenju i preduzmu adekvatne mere prevencije u zdravstvenim ustanovama, rizik od transmisije se smanjuje na najmanju moguću meru. </a:t>
            </a:r>
            <a:endPar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vi-VN"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Slučaj unošenja (importacije) virusa ebole u EU ne može da se isključi, niti može da bude neočekivan, imajući u vidu tok aktuelne epidemije u Zapadnoj Africi. </a:t>
            </a:r>
          </a:p>
          <a:p>
            <a:pPr>
              <a:buNone/>
            </a:pPr>
            <a:endParaRPr lang="x-none" sz="16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Rizik od unošenja ebole u EU postoji sve dok se transmisija virusa ne zaustavi u </a:t>
            </a:r>
            <a:endParaRPr lang="x-none"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r>
              <a:rPr lang="vi-VN"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zemljama ugroženim EVO. </a:t>
            </a:r>
          </a:p>
          <a:p>
            <a:pPr>
              <a:buNone/>
            </a:pPr>
            <a:endParaRPr lang="vi-VN"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pPr>
              <a:buNone/>
            </a:pPr>
            <a:endParaRPr lang="vi-VN" sz="18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5240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helloserbia.com/wp-content/uploads/2014/03/slike-beograda-kalemegdan-pobednik-bg009.jpg"/>
          <p:cNvPicPr>
            <a:picLocks noGrp="1" noChangeAspect="1" noChangeArrowheads="1"/>
          </p:cNvPicPr>
          <p:nvPr>
            <p:ph idx="1"/>
          </p:nvPr>
        </p:nvPicPr>
        <p:blipFill>
          <a:blip r:embed="rId2" cstate="print"/>
          <a:srcRect/>
          <a:stretch>
            <a:fillRect/>
          </a:stretch>
        </p:blipFill>
        <p:spPr bwMode="auto">
          <a:xfrm>
            <a:off x="1219200" y="1295400"/>
            <a:ext cx="6437376" cy="4288902"/>
          </a:xfrm>
          <a:prstGeom prst="rect">
            <a:avLst/>
          </a:prstGeom>
          <a:noFill/>
          <a:ln w="9525">
            <a:noFill/>
            <a:miter lim="800000"/>
            <a:headEnd/>
            <a:tailEnd/>
          </a:ln>
        </p:spPr>
      </p:pic>
      <p:sp>
        <p:nvSpPr>
          <p:cNvPr id="6" name="Rectangle 5"/>
          <p:cNvSpPr/>
          <p:nvPr/>
        </p:nvSpPr>
        <p:spPr>
          <a:xfrm>
            <a:off x="1905000" y="1524000"/>
            <a:ext cx="5410200" cy="923330"/>
          </a:xfrm>
          <a:prstGeom prst="rect">
            <a:avLst/>
          </a:prstGeom>
        </p:spPr>
        <p:txBody>
          <a:bodyPr wrap="square">
            <a:spAutoFit/>
          </a:bodyPr>
          <a:lstStyle/>
          <a:p>
            <a:r>
              <a:rPr lang="x-none" sz="5400" b="1" i="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Hvala na pažnji</a:t>
            </a:r>
            <a:endParaRPr lang="en-US" sz="5400" i="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3" cstate="print"/>
          <a:srcRect/>
          <a:stretch>
            <a:fillRect/>
          </a:stretch>
        </p:blipFill>
        <p:spPr bwMode="auto">
          <a:xfrm>
            <a:off x="457200" y="440570"/>
            <a:ext cx="8229600" cy="5954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b="1" dirty="0" smtClean="0">
                <a:solidFill>
                  <a:schemeClr val="accent1">
                    <a:lumMod val="60000"/>
                    <a:lumOff val="40000"/>
                  </a:schemeClr>
                </a:solidFill>
                <a:latin typeface="Calibri" pitchFamily="34" charset="0"/>
              </a:rPr>
              <a:t>Putevi prenošenja</a:t>
            </a:r>
            <a:endParaRPr lang="en-US" b="1" dirty="0">
              <a:solidFill>
                <a:schemeClr val="accent1">
                  <a:lumMod val="60000"/>
                  <a:lumOff val="40000"/>
                </a:schemeClr>
              </a:solidFill>
              <a:latin typeface="Calibri" pitchFamily="34" charset="0"/>
            </a:endParaRPr>
          </a:p>
        </p:txBody>
      </p:sp>
      <p:sp>
        <p:nvSpPr>
          <p:cNvPr id="3" name="Content Placeholder 2"/>
          <p:cNvSpPr>
            <a:spLocks noGrp="1"/>
          </p:cNvSpPr>
          <p:nvPr>
            <p:ph idx="1"/>
          </p:nvPr>
        </p:nvSpPr>
        <p:spPr/>
        <p:txBody>
          <a:bodyPr>
            <a:noAutofit/>
          </a:bodyPr>
          <a:lstStyle/>
          <a:p>
            <a:r>
              <a:rPr lang="x-none" sz="2800" b="1" dirty="0" smtClean="0">
                <a:solidFill>
                  <a:schemeClr val="accent1">
                    <a:lumMod val="60000"/>
                    <a:lumOff val="40000"/>
                  </a:schemeClr>
                </a:solidFill>
                <a:latin typeface="Calibri" pitchFamily="34" charset="0"/>
              </a:rPr>
              <a:t>Sa čoveka na čoveka virus ebole se prenosi direktnim kontaktom ledirane kože ili sluzokože sa krvlju, </a:t>
            </a:r>
            <a:r>
              <a:rPr lang="en-US" sz="2800" b="1" dirty="0" err="1" smtClean="0">
                <a:solidFill>
                  <a:schemeClr val="accent1">
                    <a:lumMod val="60000"/>
                    <a:lumOff val="40000"/>
                  </a:schemeClr>
                </a:solidFill>
                <a:latin typeface="Calibri" pitchFamily="34" charset="0"/>
              </a:rPr>
              <a:t>sekretima</a:t>
            </a:r>
            <a:r>
              <a:rPr lang="en-US" sz="2800" b="1" dirty="0" smtClean="0">
                <a:solidFill>
                  <a:schemeClr val="accent1">
                    <a:lumMod val="60000"/>
                    <a:lumOff val="40000"/>
                  </a:schemeClr>
                </a:solidFill>
                <a:latin typeface="Calibri" pitchFamily="34" charset="0"/>
              </a:rPr>
              <a:t> </a:t>
            </a:r>
            <a:r>
              <a:rPr lang="en-US" sz="2800" b="1" dirty="0" err="1" smtClean="0">
                <a:solidFill>
                  <a:schemeClr val="accent1">
                    <a:lumMod val="60000"/>
                    <a:lumOff val="40000"/>
                  </a:schemeClr>
                </a:solidFill>
                <a:latin typeface="Calibri" pitchFamily="34" charset="0"/>
              </a:rPr>
              <a:t>ili</a:t>
            </a:r>
            <a:r>
              <a:rPr lang="en-US" sz="2800" b="1" dirty="0" smtClean="0">
                <a:solidFill>
                  <a:schemeClr val="accent1">
                    <a:lumMod val="60000"/>
                    <a:lumOff val="40000"/>
                  </a:schemeClr>
                </a:solidFill>
                <a:latin typeface="Calibri" pitchFamily="34" charset="0"/>
              </a:rPr>
              <a:t> </a:t>
            </a:r>
            <a:r>
              <a:rPr lang="en-US" sz="2800" b="1" dirty="0" err="1" smtClean="0">
                <a:solidFill>
                  <a:schemeClr val="accent1">
                    <a:lumMod val="60000"/>
                    <a:lumOff val="40000"/>
                  </a:schemeClr>
                </a:solidFill>
                <a:latin typeface="Calibri" pitchFamily="34" charset="0"/>
              </a:rPr>
              <a:t>drugim</a:t>
            </a:r>
            <a:r>
              <a:rPr lang="en-US" sz="2800" b="1" dirty="0" smtClean="0">
                <a:solidFill>
                  <a:schemeClr val="accent1">
                    <a:lumMod val="60000"/>
                    <a:lumOff val="40000"/>
                  </a:schemeClr>
                </a:solidFill>
                <a:latin typeface="Calibri" pitchFamily="34" charset="0"/>
              </a:rPr>
              <a:t> </a:t>
            </a:r>
            <a:r>
              <a:rPr lang="en-US" sz="2800" b="1" dirty="0" err="1" smtClean="0">
                <a:solidFill>
                  <a:schemeClr val="accent1">
                    <a:lumMod val="60000"/>
                    <a:lumOff val="40000"/>
                  </a:schemeClr>
                </a:solidFill>
                <a:latin typeface="Calibri" pitchFamily="34" charset="0"/>
              </a:rPr>
              <a:t>telesnim</a:t>
            </a:r>
            <a:r>
              <a:rPr lang="en-US" sz="2800" b="1" dirty="0" smtClean="0">
                <a:solidFill>
                  <a:schemeClr val="accent1">
                    <a:lumMod val="60000"/>
                    <a:lumOff val="40000"/>
                  </a:schemeClr>
                </a:solidFill>
                <a:latin typeface="Calibri" pitchFamily="34" charset="0"/>
              </a:rPr>
              <a:t> </a:t>
            </a:r>
            <a:r>
              <a:rPr lang="en-US" sz="2800" b="1" dirty="0" err="1" smtClean="0">
                <a:solidFill>
                  <a:schemeClr val="accent1">
                    <a:lumMod val="60000"/>
                    <a:lumOff val="40000"/>
                  </a:schemeClr>
                </a:solidFill>
                <a:latin typeface="Calibri" pitchFamily="34" charset="0"/>
              </a:rPr>
              <a:t>tečnostima</a:t>
            </a:r>
            <a:r>
              <a:rPr lang="x-none" sz="2800" b="1" dirty="0" smtClean="0">
                <a:solidFill>
                  <a:schemeClr val="accent1">
                    <a:lumMod val="60000"/>
                    <a:lumOff val="40000"/>
                  </a:schemeClr>
                </a:solidFill>
                <a:latin typeface="Calibri" pitchFamily="34" charset="0"/>
              </a:rPr>
              <a:t> i organima</a:t>
            </a:r>
            <a:r>
              <a:rPr lang="en-US" sz="2800" b="1" dirty="0" smtClean="0">
                <a:solidFill>
                  <a:schemeClr val="accent1">
                    <a:lumMod val="60000"/>
                    <a:lumOff val="40000"/>
                  </a:schemeClr>
                </a:solidFill>
                <a:latin typeface="Calibri" pitchFamily="34" charset="0"/>
              </a:rPr>
              <a:t> </a:t>
            </a:r>
            <a:r>
              <a:rPr lang="x-none" sz="2800" b="1" dirty="0" smtClean="0">
                <a:solidFill>
                  <a:schemeClr val="accent1">
                    <a:lumMod val="60000"/>
                    <a:lumOff val="40000"/>
                  </a:schemeClr>
                </a:solidFill>
                <a:latin typeface="Calibri" pitchFamily="34" charset="0"/>
              </a:rPr>
              <a:t>obolelih osoba ili sa predmetima kontaminiranim telesnim tečnostima obolelih</a:t>
            </a:r>
          </a:p>
          <a:p>
            <a:r>
              <a:rPr lang="x-none" sz="2800" b="1" dirty="0" smtClean="0">
                <a:solidFill>
                  <a:schemeClr val="accent1">
                    <a:lumMod val="60000"/>
                    <a:lumOff val="40000"/>
                  </a:schemeClr>
                </a:solidFill>
                <a:latin typeface="Calibri" pitchFamily="34" charset="0"/>
              </a:rPr>
              <a:t>Zdravstveni radnici – u bliskom kontaktu sa obolelim osobama ukoliko ne primenjuju odgovarajuća LZO</a:t>
            </a:r>
          </a:p>
          <a:p>
            <a:r>
              <a:rPr lang="x-none" sz="2800" b="1" dirty="0" smtClean="0">
                <a:solidFill>
                  <a:schemeClr val="accent1">
                    <a:lumMod val="60000"/>
                    <a:lumOff val="40000"/>
                  </a:schemeClr>
                </a:solidFill>
                <a:latin typeface="Calibri" pitchFamily="34" charset="0"/>
              </a:rPr>
              <a:t>Tokom pogrebnih ceremonija u kojima ožalošćeni imaju direktan kontakt sa telom umrle osobe</a:t>
            </a:r>
          </a:p>
          <a:p>
            <a:endParaRPr lang="x-none" sz="2800" b="1" dirty="0" smtClean="0">
              <a:solidFill>
                <a:schemeClr val="accent1">
                  <a:lumMod val="40000"/>
                  <a:lumOff val="60000"/>
                </a:schemeClr>
              </a:solidFill>
              <a:latin typeface="Calibri" pitchFamily="34" charset="0"/>
            </a:endParaRPr>
          </a:p>
          <a:p>
            <a:endParaRPr lang="x-none" sz="3200" b="1" dirty="0" smtClean="0">
              <a:solidFill>
                <a:schemeClr val="accent1">
                  <a:lumMod val="40000"/>
                  <a:lumOff val="60000"/>
                </a:schemeClr>
              </a:solidFill>
              <a:latin typeface="Calibri" pitchFamily="34" charset="0"/>
            </a:endParaRPr>
          </a:p>
          <a:p>
            <a:endParaRPr lang="en-US" sz="3600" dirty="0">
              <a:solidFill>
                <a:schemeClr val="accent1">
                  <a:lumMod val="40000"/>
                  <a:lumOff val="60000"/>
                </a:schemeClr>
              </a:solidFill>
              <a:latin typeface="Calisto MT"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p:cNvPicPr>
          <p:nvPr>
            <p:ph idx="1"/>
          </p:nvPr>
        </p:nvPicPr>
        <p:blipFill>
          <a:blip r:embed="rId2" cstate="print"/>
          <a:srcRect/>
          <a:stretch>
            <a:fillRect/>
          </a:stretch>
        </p:blipFill>
        <p:spPr bwMode="auto">
          <a:xfrm>
            <a:off x="228600" y="457200"/>
            <a:ext cx="8686800" cy="5867400"/>
          </a:xfrm>
          <a:prstGeom prst="rect">
            <a:avLst/>
          </a:prstGeom>
          <a:noFill/>
          <a:ln w="9525">
            <a:noFill/>
            <a:miter lim="800000"/>
            <a:headEnd/>
            <a:tailEnd/>
          </a:ln>
        </p:spPr>
      </p:pic>
      <p:pic>
        <p:nvPicPr>
          <p:cNvPr id="6" name="Picture 4"/>
          <p:cNvPicPr>
            <a:picLocks noChangeAspect="1"/>
          </p:cNvPicPr>
          <p:nvPr/>
        </p:nvPicPr>
        <p:blipFill>
          <a:blip r:embed="rId3" cstate="print"/>
          <a:srcRect/>
          <a:stretch>
            <a:fillRect/>
          </a:stretch>
        </p:blipFill>
        <p:spPr bwMode="auto">
          <a:xfrm>
            <a:off x="7696200" y="6324600"/>
            <a:ext cx="8382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5845208"/>
          </a:xfrm>
        </p:spPr>
        <p:txBody>
          <a:bodyPr>
            <a:noAutofit/>
          </a:bodyPr>
          <a:lstStyle/>
          <a:p>
            <a:pPr>
              <a:buNone/>
            </a:pPr>
            <a:endParaRPr lang="x-none" sz="3200" b="1" dirty="0" smtClean="0">
              <a:solidFill>
                <a:schemeClr val="accent1">
                  <a:lumMod val="40000"/>
                  <a:lumOff val="60000"/>
                </a:schemeClr>
              </a:solidFill>
              <a:effectLst>
                <a:outerShdw blurRad="38100" dist="38100" dir="2700000" algn="tl">
                  <a:srgbClr val="000000">
                    <a:alpha val="43137"/>
                  </a:srgbClr>
                </a:outerShdw>
              </a:effectLst>
              <a:latin typeface="Calibri" pitchFamily="34" charset="0"/>
            </a:endParaRPr>
          </a:p>
          <a:p>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eriod</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inkubacije</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je 2 do 21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dana</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p>
          <a:p>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Ljudi</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nisu</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zarazni</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dok</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ne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razviju</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simptome</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p>
          <a:p>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Zaraznost</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traje</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sve dok je virus ebole prisutan u</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krv</a:t>
            </a:r>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 ili sekretima</a:t>
            </a:r>
            <a:endPar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a:p>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Simptomi bolesti su nagla pojava</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groznice</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umor</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bol</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mišićima</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glavobolja</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i</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bol</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u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grlu</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p>
          <a:p>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Sledi</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povraćanje</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proliv</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osip</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poremećaj funkcije jetre i bubrega,</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 u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nekim</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slučajevima</a:t>
            </a:r>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i </a:t>
            </a:r>
            <a:r>
              <a:rPr lang="x-none" sz="32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krvarenje </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(45% - </a:t>
            </a:r>
            <a:r>
              <a:rPr lang="en-US" sz="3200" b="1" dirty="0" err="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prema</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CDC) </a:t>
            </a:r>
          </a:p>
          <a:p>
            <a:r>
              <a:rPr lang="x-none"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Smrtnost se kreće od 50 do 90%</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t> </a:t>
            </a:r>
          </a:p>
        </p:txBody>
      </p:sp>
      <p:pic>
        <p:nvPicPr>
          <p:cNvPr id="4" name="Picture 5"/>
          <p:cNvPicPr>
            <a:picLocks noChangeAspect="1" noChangeArrowheads="1"/>
          </p:cNvPicPr>
          <p:nvPr/>
        </p:nvPicPr>
        <p:blipFill>
          <a:blip r:embed="rId2" cstate="print"/>
          <a:srcRect/>
          <a:stretch>
            <a:fillRect/>
          </a:stretch>
        </p:blipFill>
        <p:spPr bwMode="auto">
          <a:xfrm>
            <a:off x="0" y="152400"/>
            <a:ext cx="819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798</TotalTime>
  <Words>3804</Words>
  <Application>Microsoft Office PowerPoint</Application>
  <PresentationFormat>On-screen Show (4:3)</PresentationFormat>
  <Paragraphs>289</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Verve</vt:lpstr>
      <vt:lpstr>EBOLA VIRUSNO OBOLJENJE – EPIDEMIOLOGIJA I MERE PREVENCIJE ŠIRENJA INFEKCIJE</vt:lpstr>
      <vt:lpstr>KLJUČNE ČINJENICE O EBOLA VIRUSNOM OBOLJENJU (EVO)</vt:lpstr>
      <vt:lpstr>Slide 3</vt:lpstr>
      <vt:lpstr>Slide 4</vt:lpstr>
      <vt:lpstr>Putevi prenošenja</vt:lpstr>
      <vt:lpstr>Slide 6</vt:lpstr>
      <vt:lpstr>Putevi prenošenja</vt:lpstr>
      <vt:lpstr>Slide 8</vt:lpstr>
      <vt:lpstr>Slide 9</vt:lpstr>
      <vt:lpstr>Slide 10</vt:lpstr>
      <vt:lpstr>Slide 11</vt:lpstr>
      <vt:lpstr>Slide 12</vt:lpstr>
      <vt:lpstr>Epidemija EVO u Zapadnoj Africi</vt:lpstr>
      <vt:lpstr>Epidemija EVO u Zapadnoj Africi</vt:lpstr>
      <vt:lpstr>Epidemija EVO u Zapadnoj Africi</vt:lpstr>
      <vt:lpstr>Epidemija EVO u Zapadnoj Africi</vt:lpstr>
      <vt:lpstr>Epidemija EVO u Zapadnoj Africi</vt:lpstr>
      <vt:lpstr>Epidemija EVO u Zapadnoj Africi</vt:lpstr>
      <vt:lpstr>Projekcija razvoja epidemije EVO</vt:lpstr>
      <vt:lpstr>Prvi importovan slučaj ebole u Sjedinjenim Američkim Državama </vt:lpstr>
      <vt:lpstr>Prvi slučaj zaražavanja virusom ebole u EU</vt:lpstr>
      <vt:lpstr>Epidemije ebola virusnog oboljenja u DR Kongo</vt:lpstr>
      <vt:lpstr>Marburg virusna hemoragijska groznica u Ugandi</vt:lpstr>
      <vt:lpstr>Slide 24</vt:lpstr>
      <vt:lpstr>Slide 25</vt:lpstr>
      <vt:lpstr>Posebna radna grupa Ministarstva zdravlja</vt:lpstr>
      <vt:lpstr>Slide 27</vt:lpstr>
      <vt:lpstr>Zakonska regulativa</vt:lpstr>
      <vt:lpstr>Zakonska regulativa</vt:lpstr>
      <vt:lpstr>Zakonska regulativa</vt:lpstr>
      <vt:lpstr>Zakonska regulativa</vt:lpstr>
      <vt:lpstr>Zakonska regulativa</vt:lpstr>
      <vt:lpstr>Zdravstveni nadzor</vt:lpstr>
      <vt:lpstr>Karantin</vt:lpstr>
      <vt:lpstr>Izolacija</vt:lpstr>
      <vt:lpstr>Definicija slučaja EVO</vt:lpstr>
      <vt:lpstr>Definicija slučaja EVO</vt:lpstr>
      <vt:lpstr>Definicija slučaja EVO</vt:lpstr>
      <vt:lpstr>Klasifikacija slučaja EVO</vt:lpstr>
      <vt:lpstr>ALGORITAM AKTIVNOSTI TOKOM ZDRAVSTVENOG NADZORA DO PRIJEMA NA INFEKTIVNU KLINIKU TJ. POTVRDE ODNOSNO ODBACIVANJA SUMNJE NA INFEKCIJU VIRUSOM EBOLE</vt:lpstr>
      <vt:lpstr>ALGORITAM AKTIVNOSTI TOKOM ZDRAVSTVENOG NADZORA DO PRIJEMA NA INFEKTIVNU KLINIKU TJ. POTVRDE ODNOSNO ODBACIVANJA SUMNJE NA INFEKCIJU VIRUSOM EBOLE</vt:lpstr>
      <vt:lpstr>ALGORITAM AKTIVNOSTI TOKOM ZDRAVSTVENOG NADZORA DO PRIJEMA NA INFEKTIVNU KLINIKU TJ. POTVRDE ODNOSNO ODBACIVANJA SUMNJE NA INFEKCIJU VIRUSOM EBOLE</vt:lpstr>
      <vt:lpstr>ALGORITAM AKTIVNOSTI TOKOM ZDRAVSTVENOG NADZORA DO PRIJEMA NA INFEKTIVNU KLINIKU TJ. POTVRDE ODNOSNO ODBACIVANJA SUMNJE NA INFEKCIJU VIRUSOM EBOLE</vt:lpstr>
      <vt:lpstr>ALGORITAM AKTIVNOSTI TOKOM ZDRAVSTVENOG NADZORA DO PRIJEMA NA INFEKTIVNU KLINIKU TJ. POTVRDE ODNOSNO ODBACIVANJA SUMNJE NA INFEKCIJU VIRUSOM EBOLE</vt:lpstr>
      <vt:lpstr>ALGORITAM AKTIVNOSTI TOKOM ZDRAVSTVENOG NADZORA DO PRIJEMA NA INFEKTIVNU KLINIKU TJ. POTVRDE ODNOSNO ODBACIVANJA SUMNJE NA INFEKCIJU VIRUSOM EBOLE</vt:lpstr>
      <vt:lpstr>ALGORITAM AKTIVNOSTI ZA POSTUPANJE UKOLIKO JE DOBIJENO OBAVEŠTENJE DA SE U AVIONU, BRODU, ILI NA KOPNENOM GRANIČNOM PRELAZU  NALAZI LICE SA MOGUĆOM SUMNJOM NA INFEKCIJU VIRUSOM EBOLE</vt:lpstr>
      <vt:lpstr>ALGORITAM AKTIVNOSTI ZA POSTUPANJE UKOLIKO JE DOBIJENO OBAVEŠTENJE DA SE U AVIONU, BRODU, ILI NA KOPNENOM GRANIČNOM PRELAZU  NALAZI LICE SA MOGUĆOM SUMNJOM NA INFEKCIJU VIRUSOM EBOLE</vt:lpstr>
      <vt:lpstr>ALGORITAM AKTIVNOSTI ZA POSTUPANJE UKOLIKO JE DOBIJENO OBAVEŠTENJE DA SE U AVIONU, BRODU, ILI NA KOPNENOM GRANIČNOM PRELAZU  NALAZI LICE SA MOGUĆOM SUMNJOM NA INFEKCIJU VIRUSOM EBOLE</vt:lpstr>
      <vt:lpstr>ALGORITAM AKTIVNOSTI ZA POSTUPANJE UKOLIKO JE OSOBA BORAVILA U ZEMLJI GDE JE REGISTROVANO EVO I IMA ZDRAVSTVENE TEGOBE I DIREKTNO SE JAVILA LEKARU U PRIMARNOJ, SEKUNDARNOJ ILI TERCIJARNOJ ZDRAVSTVENOJ USTANOVI</vt:lpstr>
      <vt:lpstr>ALGORITAM AKTIVNOSTI ZA POSTUPANJE UKOLIKO JE OSOBA BORAVILA U ZEMLJI GDE JE REGISTROVANO EVO I IMA ZDRAVSTVENE TEGOBE I DIREKTNO SE JAVILA LEKARU U PRIMARNOJ, SEKUNDARNOJ ILI TERCIJARNOJ ZDRAVSTVENOJ USTANOVI</vt:lpstr>
      <vt:lpstr>ALGORITAM AKTIVNOSTI ZA POSTUPANJE UKOLIKO JE OSOBA BORAVILA U ZEMLJI GDE JE REGISTROVANO EVO I IMA ZDRAVSTVENE TEGOBE I DIREKTNO SE JAVILA LEKARU U PRIMARNOJ, SEKUNDARNOJ ILI TERCIJARNOJ ZDRAVSTVENOJ USTANOVI</vt:lpstr>
      <vt:lpstr>ALGORITAM AKTIVNOSTI ZA POSTUPANjE KOD PRONALAŽENjA I PRAĆENjA  KONTAKATA </vt:lpstr>
      <vt:lpstr>ALGORITAM AKTIVNOSTI ZA POSTUPANjE KOD PRONALAŽENjA I PRAĆENjA  KONTAKATA </vt:lpstr>
      <vt:lpstr>STANDARDNA DEFINICIJA “KONTAKTA” ZA EVO (SZO) </vt:lpstr>
      <vt:lpstr>Rizik za Evropu</vt:lpstr>
      <vt:lpstr>Slide 56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Ebola virusno oboljenje – epidemiologija i mere prevencije širenja infekcije</dc:title>
  <dc:creator>User</dc:creator>
  <cp:lastModifiedBy>Korisnik</cp:lastModifiedBy>
  <cp:revision>101</cp:revision>
  <dcterms:created xsi:type="dcterms:W3CDTF">2006-08-16T00:00:00Z</dcterms:created>
  <dcterms:modified xsi:type="dcterms:W3CDTF">2014-10-20T12:47:50Z</dcterms:modified>
</cp:coreProperties>
</file>